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78" r:id="rId2"/>
    <p:sldId id="279" r:id="rId3"/>
    <p:sldId id="280" r:id="rId4"/>
    <p:sldId id="291" r:id="rId5"/>
    <p:sldId id="289" r:id="rId6"/>
    <p:sldId id="290" r:id="rId7"/>
    <p:sldId id="281" r:id="rId8"/>
    <p:sldId id="282" r:id="rId9"/>
    <p:sldId id="283" r:id="rId10"/>
    <p:sldId id="284" r:id="rId11"/>
    <p:sldId id="335" r:id="rId12"/>
    <p:sldId id="308" r:id="rId13"/>
    <p:sldId id="323" r:id="rId14"/>
    <p:sldId id="304" r:id="rId15"/>
    <p:sldId id="305" r:id="rId16"/>
    <p:sldId id="306" r:id="rId17"/>
    <p:sldId id="287" r:id="rId18"/>
    <p:sldId id="307" r:id="rId19"/>
    <p:sldId id="336" r:id="rId20"/>
    <p:sldId id="337" r:id="rId21"/>
    <p:sldId id="288" r:id="rId22"/>
    <p:sldId id="310" r:id="rId23"/>
    <p:sldId id="293" r:id="rId24"/>
    <p:sldId id="292" r:id="rId25"/>
    <p:sldId id="301" r:id="rId26"/>
    <p:sldId id="302" r:id="rId27"/>
    <p:sldId id="311" r:id="rId28"/>
    <p:sldId id="312" r:id="rId29"/>
    <p:sldId id="303" r:id="rId30"/>
    <p:sldId id="324" r:id="rId31"/>
    <p:sldId id="325" r:id="rId32"/>
    <p:sldId id="332" r:id="rId33"/>
    <p:sldId id="338" r:id="rId34"/>
    <p:sldId id="294" r:id="rId35"/>
    <p:sldId id="296" r:id="rId36"/>
    <p:sldId id="339" r:id="rId37"/>
    <p:sldId id="297" r:id="rId38"/>
    <p:sldId id="344" r:id="rId39"/>
    <p:sldId id="268" r:id="rId40"/>
    <p:sldId id="269" r:id="rId41"/>
    <p:sldId id="270" r:id="rId42"/>
    <p:sldId id="271" r:id="rId43"/>
    <p:sldId id="272" r:id="rId44"/>
    <p:sldId id="333" r:id="rId45"/>
    <p:sldId id="275" r:id="rId46"/>
    <p:sldId id="277" r:id="rId47"/>
    <p:sldId id="261" r:id="rId48"/>
    <p:sldId id="262" r:id="rId49"/>
    <p:sldId id="263" r:id="rId50"/>
    <p:sldId id="266" r:id="rId51"/>
    <p:sldId id="334" r:id="rId52"/>
    <p:sldId id="300" r:id="rId53"/>
    <p:sldId id="267" r:id="rId54"/>
    <p:sldId id="318" r:id="rId55"/>
    <p:sldId id="319" r:id="rId56"/>
    <p:sldId id="320" r:id="rId57"/>
    <p:sldId id="321" r:id="rId58"/>
    <p:sldId id="32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0000FF"/>
    <a:srgbClr val="008000"/>
    <a:srgbClr val="FFCC66"/>
    <a:srgbClr val="CC6600"/>
    <a:srgbClr val="FF00FF"/>
    <a:srgbClr val="006600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26450860309821E-2"/>
          <c:y val="4.4057617797775533E-2"/>
          <c:w val="0.91377241907261597"/>
          <c:h val="0.7440337641524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rgbClr val="000099"/>
              </a:solidFill>
            </a:ln>
          </c:spPr>
          <c:invertIfNegative val="0"/>
          <c:dLbls>
            <c:dLbl>
              <c:idx val="0"/>
              <c:layout>
                <c:manualLayout>
                  <c:x val="-2.51572327044026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7B-4A23-ABBD-FB77DBA4F58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679586563307461E-3"/>
                  <c:y val="2.2598870056497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7B-4A23-ABBD-FB77DBA4F58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501702925853157E-3"/>
                  <c:y val="7.577037759813259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F7B-4A23-ABBD-FB77DBA4F5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года</c:v>
                </c:pt>
                <c:pt idx="1">
                  <c:v>Прибыло</c:v>
                </c:pt>
                <c:pt idx="2">
                  <c:v>Выбыло</c:v>
                </c:pt>
                <c:pt idx="3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359</c:v>
                </c:pt>
                <c:pt idx="1">
                  <c:v>6</c:v>
                </c:pt>
                <c:pt idx="2">
                  <c:v>22</c:v>
                </c:pt>
                <c:pt idx="3">
                  <c:v>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7B-4A23-ABBD-FB77DBA4F5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33CC"/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5953548259297792E-3"/>
                  <c:y val="3.623174619951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F7B-4A23-ABBD-FB77DBA4F58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506591337099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F7B-4A23-ABBD-FB77DBA4F58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4744814199218934E-17"/>
                  <c:y val="1.506591337099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F7B-4A23-ABBD-FB77DBA4F58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98213595393908E-3"/>
                  <c:y val="7.4004579214832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F7B-4A23-ABBD-FB77DBA4F5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года</c:v>
                </c:pt>
                <c:pt idx="1">
                  <c:v>Прибыло</c:v>
                </c:pt>
                <c:pt idx="2">
                  <c:v>Выбыло</c:v>
                </c:pt>
                <c:pt idx="3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334</c:v>
                </c:pt>
                <c:pt idx="1">
                  <c:v>6</c:v>
                </c:pt>
                <c:pt idx="2">
                  <c:v>21</c:v>
                </c:pt>
                <c:pt idx="3">
                  <c:v>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7B-4A23-ABBD-FB77DBA4F5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rgbClr val="006600"/>
              </a:solidFill>
            </a:ln>
          </c:spPr>
          <c:invertIfNegative val="0"/>
          <c:dLbls>
            <c:dLbl>
              <c:idx val="0"/>
              <c:layout>
                <c:manualLayout>
                  <c:x val="2.5918015010409187E-3"/>
                  <c:y val="1.3190314474322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F7B-4A23-ABBD-FB77DBA4F58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679586563306507E-3"/>
                  <c:y val="3.0131826741996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F7B-4A23-ABBD-FB77DBA4F58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08503045987914E-3"/>
                  <c:y val="1.7307262508926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822-42BC-A414-17A3A1EFE16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907907996798088E-3"/>
                  <c:y val="1.2443512910945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F7B-4A23-ABBD-FB77DBA4F585}"/>
                </c:ext>
                <c:ext xmlns:c15="http://schemas.microsoft.com/office/drawing/2012/chart" uri="{CE6537A1-D6FC-4f65-9D91-7224C49458BB}">
                  <c15:layout>
                    <c:manualLayout>
                      <c:w val="5.7279940443318592E-2"/>
                      <c:h val="0.1220380051131377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года</c:v>
                </c:pt>
                <c:pt idx="1">
                  <c:v>Прибыло</c:v>
                </c:pt>
                <c:pt idx="2">
                  <c:v>Выбыло</c:v>
                </c:pt>
                <c:pt idx="3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300</c:v>
                </c:pt>
                <c:pt idx="1">
                  <c:v>5</c:v>
                </c:pt>
                <c:pt idx="2">
                  <c:v>7</c:v>
                </c:pt>
                <c:pt idx="3">
                  <c:v>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F7B-4A23-ABBD-FB77DBA4F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525744"/>
        <c:axId val="347908800"/>
      </c:barChart>
      <c:catAx>
        <c:axId val="50252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47908800"/>
        <c:crosses val="autoZero"/>
        <c:auto val="1"/>
        <c:lblAlgn val="ctr"/>
        <c:lblOffset val="100"/>
        <c:noMultiLvlLbl val="0"/>
      </c:catAx>
      <c:valAx>
        <c:axId val="34790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252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561148210904423"/>
          <c:y val="5.9030012552779114E-2"/>
          <c:w val="0.12305673839058243"/>
          <c:h val="0.38810407088376003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936547858849"/>
          <c:y val="4.740574787579286E-2"/>
          <c:w val="0.86314643195660123"/>
          <c:h val="0.84964899705726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prstClr val="black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Кол-во уч-ся</c:v>
                </c:pt>
                <c:pt idx="1">
                  <c:v>Кол-во уч-ков</c:v>
                </c:pt>
                <c:pt idx="2">
                  <c:v>Победители</c:v>
                </c:pt>
                <c:pt idx="3">
                  <c:v>Призеры</c:v>
                </c:pt>
                <c:pt idx="4">
                  <c:v>Кач-во уч-тия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115</c:v>
                </c:pt>
                <c:pt idx="1">
                  <c:v>300</c:v>
                </c:pt>
                <c:pt idx="2">
                  <c:v>68</c:v>
                </c:pt>
                <c:pt idx="3">
                  <c:v>88</c:v>
                </c:pt>
                <c:pt idx="4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EC-4097-8585-0E7C7C1E1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253448"/>
        <c:axId val="507253840"/>
      </c:barChart>
      <c:catAx>
        <c:axId val="507253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507253840"/>
        <c:crosses val="autoZero"/>
        <c:auto val="1"/>
        <c:lblAlgn val="ctr"/>
        <c:lblOffset val="100"/>
        <c:noMultiLvlLbl val="0"/>
      </c:catAx>
      <c:valAx>
        <c:axId val="50725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07253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238037809063562E-2"/>
          <c:y val="9.6753984183349726E-2"/>
          <c:w val="0.95376196219093645"/>
          <c:h val="0.66481356584426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1919/20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Кол-во участников %</c:v>
                </c:pt>
                <c:pt idx="1">
                  <c:v>Качество участия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BA-40B8-9B31-6EDCA0D77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2020/21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Кол-во участников %</c:v>
                </c:pt>
                <c:pt idx="1">
                  <c:v>Качество участия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BA-40B8-9B31-6EDCA0D77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2021/22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Кол-во участников %</c:v>
                </c:pt>
                <c:pt idx="1">
                  <c:v>Качество участия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</c:v>
                </c:pt>
                <c:pt idx="1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BA-40B8-9B31-6EDCA0D77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254624"/>
        <c:axId val="507255016"/>
      </c:barChart>
      <c:catAx>
        <c:axId val="50725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07255016"/>
        <c:crosses val="autoZero"/>
        <c:auto val="1"/>
        <c:lblAlgn val="ctr"/>
        <c:lblOffset val="100"/>
        <c:noMultiLvlLbl val="0"/>
      </c:catAx>
      <c:valAx>
        <c:axId val="507255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254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670391767601484E-2"/>
          <c:y val="0.85969550060160971"/>
          <c:w val="0.82065921646479978"/>
          <c:h val="0.1401066351721401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54761904761904E-2"/>
          <c:y val="7.0063694267515922E-2"/>
          <c:w val="0.95833333333333337"/>
          <c:h val="0.60711447270311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pattFill prst="pct25">
              <a:fgClr>
                <a:srgbClr xmlns:mc="http://schemas.openxmlformats.org/markup-compatibility/2006" xmlns:a14="http://schemas.microsoft.com/office/drawing/2010/main" val="9999FF" mc:Ignorable="a14" a14:legacySpreadsheetColorIndex="24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7386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347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9"/>
                <c:pt idx="0">
                  <c:v>I гр.</c:v>
                </c:pt>
                <c:pt idx="1">
                  <c:v>II гр</c:v>
                </c:pt>
                <c:pt idx="2">
                  <c:v>III гр.</c:v>
                </c:pt>
                <c:pt idx="3">
                  <c:v>IV-V гр</c:v>
                </c:pt>
                <c:pt idx="4">
                  <c:v>Осн.</c:v>
                </c:pt>
                <c:pt idx="5">
                  <c:v>Подготовит.</c:v>
                </c:pt>
                <c:pt idx="6">
                  <c:v>Спец.</c:v>
                </c:pt>
                <c:pt idx="7">
                  <c:v>Коррект.</c:v>
                </c:pt>
                <c:pt idx="8">
                  <c:v>Осв.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8</c:v>
                </c:pt>
                <c:pt idx="1">
                  <c:v>70</c:v>
                </c:pt>
                <c:pt idx="2">
                  <c:v>20</c:v>
                </c:pt>
                <c:pt idx="3">
                  <c:v>2</c:v>
                </c:pt>
                <c:pt idx="4">
                  <c:v>63</c:v>
                </c:pt>
                <c:pt idx="5">
                  <c:v>35</c:v>
                </c:pt>
                <c:pt idx="6">
                  <c:v>1</c:v>
                </c:pt>
                <c:pt idx="7">
                  <c:v>12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2B-41A7-8590-5AE59F72668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2020</c:v>
                </c:pt>
              </c:strCache>
            </c:strRef>
          </c:tx>
          <c:spPr>
            <a:pattFill prst="dkUpDiag">
              <a:fgClr>
                <a:srgbClr xmlns:mc="http://schemas.openxmlformats.org/markup-compatibility/2006" xmlns:a14="http://schemas.microsoft.com/office/drawing/2010/main" val="993366" mc:Ignorable="a14" a14:legacySpreadsheetColorIndex="25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7386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347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9"/>
                <c:pt idx="0">
                  <c:v>I гр.</c:v>
                </c:pt>
                <c:pt idx="1">
                  <c:v>II гр</c:v>
                </c:pt>
                <c:pt idx="2">
                  <c:v>III гр.</c:v>
                </c:pt>
                <c:pt idx="3">
                  <c:v>IV-V гр</c:v>
                </c:pt>
                <c:pt idx="4">
                  <c:v>Осн.</c:v>
                </c:pt>
                <c:pt idx="5">
                  <c:v>Подготовит.</c:v>
                </c:pt>
                <c:pt idx="6">
                  <c:v>Спец.</c:v>
                </c:pt>
                <c:pt idx="7">
                  <c:v>Коррект.</c:v>
                </c:pt>
                <c:pt idx="8">
                  <c:v>Осв.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10</c:v>
                </c:pt>
                <c:pt idx="1">
                  <c:v>74.5</c:v>
                </c:pt>
                <c:pt idx="2">
                  <c:v>15</c:v>
                </c:pt>
                <c:pt idx="3">
                  <c:v>0.5</c:v>
                </c:pt>
                <c:pt idx="4">
                  <c:v>60</c:v>
                </c:pt>
                <c:pt idx="5">
                  <c:v>38</c:v>
                </c:pt>
                <c:pt idx="6">
                  <c:v>1</c:v>
                </c:pt>
                <c:pt idx="7">
                  <c:v>10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2B-41A7-8590-5AE59F72668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2021</c:v>
                </c:pt>
              </c:strCache>
            </c:strRef>
          </c:tx>
          <c:spPr>
            <a:pattFill prst="horzBrick">
              <a:fgClr>
                <a:srgbClr xmlns:mc="http://schemas.openxmlformats.org/markup-compatibility/2006" xmlns:a14="http://schemas.microsoft.com/office/drawing/2010/main" val="008080" mc:Ignorable="a14" a14:legacySpreadsheetColorIndex="21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73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8"/>
              <c:layout>
                <c:manualLayout>
                  <c:x val="5.3412930976952655E-3"/>
                  <c:y val="-3.7695006966355638E-2"/>
                </c:manualLayout>
              </c:layout>
              <c:spPr>
                <a:noFill/>
                <a:ln w="34772">
                  <a:noFill/>
                </a:ln>
              </c:spPr>
              <c:txPr>
                <a:bodyPr/>
                <a:lstStyle/>
                <a:p>
                  <a:pPr>
                    <a:defRPr sz="1095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D2B-41A7-8590-5AE59F7266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47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9"/>
                <c:pt idx="0">
                  <c:v>I гр.</c:v>
                </c:pt>
                <c:pt idx="1">
                  <c:v>II гр</c:v>
                </c:pt>
                <c:pt idx="2">
                  <c:v>III гр.</c:v>
                </c:pt>
                <c:pt idx="3">
                  <c:v>IV-V гр</c:v>
                </c:pt>
                <c:pt idx="4">
                  <c:v>Осн.</c:v>
                </c:pt>
                <c:pt idx="5">
                  <c:v>Подготовит.</c:v>
                </c:pt>
                <c:pt idx="6">
                  <c:v>Спец.</c:v>
                </c:pt>
                <c:pt idx="7">
                  <c:v>Коррект.</c:v>
                </c:pt>
                <c:pt idx="8">
                  <c:v>Осв.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11</c:v>
                </c:pt>
                <c:pt idx="1">
                  <c:v>77</c:v>
                </c:pt>
                <c:pt idx="2">
                  <c:v>11</c:v>
                </c:pt>
                <c:pt idx="3">
                  <c:v>0.6</c:v>
                </c:pt>
                <c:pt idx="4">
                  <c:v>59</c:v>
                </c:pt>
                <c:pt idx="5">
                  <c:v>39</c:v>
                </c:pt>
                <c:pt idx="6">
                  <c:v>2</c:v>
                </c:pt>
                <c:pt idx="7">
                  <c:v>12</c:v>
                </c:pt>
                <c:pt idx="8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2B-41A7-8590-5AE59F726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255800"/>
        <c:axId val="507256192"/>
      </c:barChart>
      <c:catAx>
        <c:axId val="507255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47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9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7256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7256192"/>
        <c:scaling>
          <c:orientation val="minMax"/>
        </c:scaling>
        <c:delete val="0"/>
        <c:axPos val="l"/>
        <c:majorGridlines>
          <c:spPr>
            <a:ln w="434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4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725580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CCFFFF" mc:Ignorable="a14" a14:legacySpreadsheetColorIndex="27"/>
            </a:gs>
            <a:gs pos="50000">
              <a:srgbClr xmlns:mc="http://schemas.openxmlformats.org/markup-compatibility/2006" xmlns:a14="http://schemas.microsoft.com/office/drawing/2010/main" val="FFFFFF" mc:Ignorable="a14" a14:legacySpreadsheetColorIndex="27">
                <a:gamma/>
                <a:tint val="15686"/>
                <a:invGamma/>
              </a:srgbClr>
            </a:gs>
            <a:gs pos="100000">
              <a:srgbClr xmlns:mc="http://schemas.openxmlformats.org/markup-compatibility/2006" xmlns:a14="http://schemas.microsoft.com/office/drawing/2010/main" val="CCFFFF" mc:Ignorable="a14" a14:legacySpreadsheetColorIndex="27"/>
            </a:gs>
          </a:gsLst>
          <a:lin ang="5400000" scaled="1"/>
        </a:gradFill>
        <a:ln w="1738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1815476190476186"/>
          <c:y val="8.9171974522292988E-2"/>
          <c:w val="8.1845238095238096E-2"/>
          <c:h val="0.42038216560509556"/>
        </c:manualLayout>
      </c:layout>
      <c:overlay val="0"/>
      <c:spPr>
        <a:noFill/>
        <a:ln w="4347">
          <a:solidFill>
            <a:srgbClr val="000000"/>
          </a:solidFill>
          <a:prstDash val="solid"/>
        </a:ln>
      </c:spPr>
      <c:txPr>
        <a:bodyPr/>
        <a:lstStyle/>
        <a:p>
          <a:pPr>
            <a:defRPr sz="1006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569764029918597E-2"/>
          <c:y val="3.9034913088694105E-2"/>
          <c:w val="0.9176869188678255"/>
          <c:h val="0.64215921909175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5.9624366491106062E-3"/>
                  <c:y val="1.50943396226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C2-4F9E-BFFE-47472AC80F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65</c:v>
                </c:pt>
                <c:pt idx="2">
                  <c:v>62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C2-4F9E-BFFE-47472AC80F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 2020</c:v>
                </c:pt>
              </c:strCache>
            </c:strRef>
          </c:tx>
          <c:spPr>
            <a:solidFill>
              <a:srgbClr val="FF66CC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3.9749577660737412E-3"/>
                  <c:y val="1.50943396226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0C2-4F9E-BFFE-47472AC80F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7478883036871E-3"/>
                  <c:y val="1.006289308176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0C2-4F9E-BFFE-47472AC80F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65</c:v>
                </c:pt>
                <c:pt idx="2">
                  <c:v>62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C2-4F9E-BFFE-47472AC80F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 2021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1.25786163522012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0C2-4F9E-BFFE-47472AC80F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</c:v>
                </c:pt>
                <c:pt idx="1">
                  <c:v>73</c:v>
                </c:pt>
                <c:pt idx="2">
                  <c:v>64</c:v>
                </c:pt>
                <c:pt idx="3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0C2-4F9E-BFFE-47472AC80F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частично 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2.012578616352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0C2-4F9E-BFFE-47472AC80F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28</c:v>
                </c:pt>
                <c:pt idx="1">
                  <c:v>20</c:v>
                </c:pt>
                <c:pt idx="2">
                  <c:v>17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0C2-4F9E-BFFE-47472AC80F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частично 2020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3.9749577660737412E-3"/>
                  <c:y val="1.50943396226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0C2-4F9E-BFFE-47472AC80F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23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0C2-4F9E-BFFE-47472AC80F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частично 2021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0"/>
              <c:layout>
                <c:manualLayout>
                  <c:x val="8.3857524368134533E-3"/>
                  <c:y val="2.0125786163521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0C2-4F9E-BFFE-47472AC80F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24</c:v>
                </c:pt>
                <c:pt idx="1">
                  <c:v>15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0C2-4F9E-BFFE-47472AC80F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 знаю 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0C2-4F9E-BFFE-47472AC80FB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не знаю 2020</c:v>
                </c:pt>
              </c:strCache>
            </c:strRef>
          </c:tx>
          <c:spPr>
            <a:solidFill>
              <a:srgbClr val="FF66CC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0C2-4F9E-BFFE-47472AC80FB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не знаю 2021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0C2-4F9E-BFFE-47472AC80FBF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нет 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0C2-4F9E-BFFE-47472AC80FBF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нет 2020</c:v>
                </c:pt>
              </c:strCache>
            </c:strRef>
          </c:tx>
          <c:spPr>
            <a:solidFill>
              <a:srgbClr val="FF66CC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0C2-4F9E-BFFE-47472AC80FBF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нет 2021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Организация школьного быта</c:v>
                </c:pt>
                <c:pt idx="1">
                  <c:v>Организация УВП</c:v>
                </c:pt>
                <c:pt idx="2">
                  <c:v>Организация ВП и доп. образования</c:v>
                </c:pt>
                <c:pt idx="3">
                  <c:v>Психологический климат в коллективе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0C2-4F9E-BFFE-47472AC80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789000"/>
        <c:axId val="507789392"/>
      </c:barChart>
      <c:catAx>
        <c:axId val="507789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7789392"/>
        <c:crosses val="autoZero"/>
        <c:auto val="1"/>
        <c:lblAlgn val="ctr"/>
        <c:lblOffset val="100"/>
        <c:noMultiLvlLbl val="0"/>
      </c:catAx>
      <c:valAx>
        <c:axId val="50778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789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167714884696019E-2"/>
          <c:y val="0.8088355370673006"/>
          <c:w val="0.97966457023060771"/>
          <c:h val="0.1673550240182241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7919704481384"/>
          <c:y val="3.9460414911470072E-2"/>
          <c:w val="0.86824839603383874"/>
          <c:h val="0.59750769371295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школа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5E-4043-91F2-485AF218727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численность уч-ся</c:v>
                </c:pt>
                <c:pt idx="1">
                  <c:v>успеваемсоть</c:v>
                </c:pt>
                <c:pt idx="2">
                  <c:v>кач-во знаний</c:v>
                </c:pt>
                <c:pt idx="3">
                  <c:v>уровень обуч-ти</c:v>
                </c:pt>
                <c:pt idx="4">
                  <c:v>отличники</c:v>
                </c:pt>
                <c:pt idx="5">
                  <c:v>усп-т на "4 -5"</c:v>
                </c:pt>
                <c:pt idx="6">
                  <c:v>переведены условно</c:v>
                </c:pt>
                <c:pt idx="7">
                  <c:v>оставлены на 2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99</c:v>
                </c:pt>
                <c:pt idx="1">
                  <c:v>98</c:v>
                </c:pt>
                <c:pt idx="2">
                  <c:v>59</c:v>
                </c:pt>
                <c:pt idx="3">
                  <c:v>77</c:v>
                </c:pt>
                <c:pt idx="4">
                  <c:v>10</c:v>
                </c:pt>
                <c:pt idx="5">
                  <c:v>31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5E-4043-91F2-485AF21872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Основная школа</c:v>
                </c:pt>
              </c:strCache>
            </c:strRef>
          </c:tx>
          <c:spPr>
            <a:solidFill>
              <a:srgbClr val="FF00FF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0"/>
              <c:layout>
                <c:manualLayout>
                  <c:x val="1.6975308641975505E-2"/>
                  <c:y val="-2.468207255557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5E-4043-91F2-485AF218727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8641975308643E-3"/>
                  <c:y val="1.10655082444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5E-4043-91F2-485AF218727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432098765432143E-2"/>
                  <c:y val="-5.0716326907759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5E-4043-91F2-485AF218727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численность уч-ся</c:v>
                </c:pt>
                <c:pt idx="1">
                  <c:v>успеваемсоть</c:v>
                </c:pt>
                <c:pt idx="2">
                  <c:v>кач-во знаний</c:v>
                </c:pt>
                <c:pt idx="3">
                  <c:v>уровень обуч-ти</c:v>
                </c:pt>
                <c:pt idx="4">
                  <c:v>отличники</c:v>
                </c:pt>
                <c:pt idx="5">
                  <c:v>усп-т на "4 -5"</c:v>
                </c:pt>
                <c:pt idx="6">
                  <c:v>переведены условно</c:v>
                </c:pt>
                <c:pt idx="7">
                  <c:v>оставлены на 2 год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174</c:v>
                </c:pt>
                <c:pt idx="1">
                  <c:v>92</c:v>
                </c:pt>
                <c:pt idx="2">
                  <c:v>27</c:v>
                </c:pt>
                <c:pt idx="3">
                  <c:v>65</c:v>
                </c:pt>
                <c:pt idx="4">
                  <c:v>7</c:v>
                </c:pt>
                <c:pt idx="5">
                  <c:v>43</c:v>
                </c:pt>
                <c:pt idx="6">
                  <c:v>13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5E-4043-91F2-485AF21872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 школа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-5.6583708480089451E-17"/>
                  <c:y val="1.6598262366685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05E-4043-91F2-485AF218727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численность уч-ся</c:v>
                </c:pt>
                <c:pt idx="1">
                  <c:v>успеваемсоть</c:v>
                </c:pt>
                <c:pt idx="2">
                  <c:v>кач-во знаний</c:v>
                </c:pt>
                <c:pt idx="3">
                  <c:v>уровень обуч-ти</c:v>
                </c:pt>
                <c:pt idx="4">
                  <c:v>отличники</c:v>
                </c:pt>
                <c:pt idx="5">
                  <c:v>усп-т на "4 -5"</c:v>
                </c:pt>
                <c:pt idx="6">
                  <c:v>переведены условно</c:v>
                </c:pt>
                <c:pt idx="7">
                  <c:v>оставлены на 2 год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24</c:v>
                </c:pt>
                <c:pt idx="1">
                  <c:v>95</c:v>
                </c:pt>
                <c:pt idx="2">
                  <c:v>20</c:v>
                </c:pt>
                <c:pt idx="3">
                  <c:v>66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05E-4043-91F2-485AF2187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08312"/>
        <c:axId val="501815856"/>
      </c:barChart>
      <c:catAx>
        <c:axId val="7608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1815856"/>
        <c:crosses val="autoZero"/>
        <c:auto val="1"/>
        <c:lblAlgn val="ctr"/>
        <c:lblOffset val="100"/>
        <c:noMultiLvlLbl val="0"/>
      </c:catAx>
      <c:valAx>
        <c:axId val="50181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08312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73714117332556472"/>
          <c:y val="4.4287995086907117E-2"/>
          <c:w val="0.24588351803246841"/>
          <c:h val="0.21889070074085334"/>
        </c:manualLayout>
      </c:layout>
      <c:overlay val="0"/>
      <c:spPr>
        <a:solidFill>
          <a:srgbClr val="9BBB59">
            <a:lumMod val="40000"/>
            <a:lumOff val="60000"/>
          </a:srgbClr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Качество</a:t>
            </a:r>
            <a:r>
              <a:rPr lang="ru-RU" sz="1800" baseline="0"/>
              <a:t> знаний по классам</a:t>
            </a:r>
            <a:endParaRPr lang="en-US" sz="1800"/>
          </a:p>
        </c:rich>
      </c:tx>
      <c:layout>
        <c:manualLayout>
          <c:xMode val="edge"/>
          <c:yMode val="edge"/>
          <c:x val="0.29990318492510337"/>
          <c:y val="3.60360360360360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688810892773314E-2"/>
          <c:y val="7.3606700801744113E-2"/>
          <c:w val="0.91903064169764659"/>
          <c:h val="0.72800792022294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00FF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2"/>
              <c:layout>
                <c:manualLayout>
                  <c:x val="-5.88235294117647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5E-473C-AFEB-CD160DD6371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8431372549019624E-3"/>
                  <c:y val="2.882882882882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25E-473C-AFEB-CD160DD6371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439246564767849E-7"/>
                  <c:y val="3.508771929824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25E-473C-AFEB-CD160DD6371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9002657112173871E-3"/>
                  <c:y val="1.7361817943519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25E-473C-AFEB-CD160DD6371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3725490196078443E-2"/>
                  <c:y val="-1.0510037596651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25E-473C-AFEB-CD160DD6371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8823529411764714E-3"/>
                  <c:y val="2.1621621621621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25E-473C-AFEB-CD160DD6371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8823529411764714E-3"/>
                  <c:y val="2.1621621621621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25E-473C-AFEB-CD160DD6371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9641336147836527E-3"/>
                  <c:y val="1.819065156237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25E-473C-AFEB-CD160DD63713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5.8823529411764714E-3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25E-473C-AFEB-CD160DD63713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5.8823529411764714E-3"/>
                  <c:y val="2.631578947368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25E-473C-AFEB-CD160DD637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5а</c:v>
                </c:pt>
                <c:pt idx="4">
                  <c:v>5б</c:v>
                </c:pt>
                <c:pt idx="5">
                  <c:v>6а</c:v>
                </c:pt>
                <c:pt idx="6">
                  <c:v>6б</c:v>
                </c:pt>
                <c:pt idx="7">
                  <c:v>7</c:v>
                </c:pt>
                <c:pt idx="8">
                  <c:v>8а</c:v>
                </c:pt>
                <c:pt idx="9">
                  <c:v>8б</c:v>
                </c:pt>
                <c:pt idx="10">
                  <c:v>9а</c:v>
                </c:pt>
                <c:pt idx="11">
                  <c:v>9б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56</c:v>
                </c:pt>
                <c:pt idx="1">
                  <c:v>56</c:v>
                </c:pt>
                <c:pt idx="2">
                  <c:v>65</c:v>
                </c:pt>
                <c:pt idx="3">
                  <c:v>33</c:v>
                </c:pt>
                <c:pt idx="4">
                  <c:v>41</c:v>
                </c:pt>
                <c:pt idx="5">
                  <c:v>42</c:v>
                </c:pt>
                <c:pt idx="6">
                  <c:v>6</c:v>
                </c:pt>
                <c:pt idx="7">
                  <c:v>38</c:v>
                </c:pt>
                <c:pt idx="8">
                  <c:v>6</c:v>
                </c:pt>
                <c:pt idx="9">
                  <c:v>19</c:v>
                </c:pt>
                <c:pt idx="10">
                  <c:v>40</c:v>
                </c:pt>
                <c:pt idx="11">
                  <c:v>19</c:v>
                </c:pt>
                <c:pt idx="12">
                  <c:v>0</c:v>
                </c:pt>
                <c:pt idx="1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25E-473C-AFEB-CD160DD63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43264"/>
        <c:axId val="505500232"/>
      </c:barChart>
      <c:catAx>
        <c:axId val="24734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05500232"/>
        <c:crosses val="autoZero"/>
        <c:auto val="1"/>
        <c:lblAlgn val="ctr"/>
        <c:lblOffset val="100"/>
        <c:noMultiLvlLbl val="0"/>
      </c:catAx>
      <c:valAx>
        <c:axId val="505500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34326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490058347023524E-2"/>
          <c:y val="3.4482758620689655E-2"/>
          <c:w val="0.94830506618328536"/>
          <c:h val="0.6344827586206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ступень</c:v>
                </c:pt>
              </c:strCache>
            </c:strRef>
          </c:tx>
          <c:spPr>
            <a:solidFill>
              <a:srgbClr val="92D050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1.3333333333333341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1.7777777777777781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2.1538066695647878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7.8392944634983804E-3"/>
                  <c:y val="0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9B-473C-A5CC-FF57448BC4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799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Sheet1!$B$1:$AH$1</c:f>
              <c:strCache>
                <c:ptCount val="27"/>
                <c:pt idx="0">
                  <c:v>русский яз.</c:v>
                </c:pt>
                <c:pt idx="1">
                  <c:v>литература</c:v>
                </c:pt>
                <c:pt idx="2">
                  <c:v>английский яз.</c:v>
                </c:pt>
                <c:pt idx="3">
                  <c:v>немецк.яз</c:v>
                </c:pt>
                <c:pt idx="4">
                  <c:v>алгебра</c:v>
                </c:pt>
                <c:pt idx="5">
                  <c:v>геометрия</c:v>
                </c:pt>
                <c:pt idx="6">
                  <c:v>математика</c:v>
                </c:pt>
                <c:pt idx="7">
                  <c:v>информатика</c:v>
                </c:pt>
                <c:pt idx="8">
                  <c:v>вс.история</c:v>
                </c:pt>
                <c:pt idx="9">
                  <c:v>история России</c:v>
                </c:pt>
                <c:pt idx="10">
                  <c:v>история </c:v>
                </c:pt>
                <c:pt idx="11">
                  <c:v>обществозн.</c:v>
                </c:pt>
                <c:pt idx="12">
                  <c:v>география</c:v>
                </c:pt>
                <c:pt idx="13">
                  <c:v>биология</c:v>
                </c:pt>
                <c:pt idx="14">
                  <c:v>окружающ. Мир</c:v>
                </c:pt>
                <c:pt idx="15">
                  <c:v>химия</c:v>
                </c:pt>
                <c:pt idx="16">
                  <c:v>физика</c:v>
                </c:pt>
                <c:pt idx="17">
                  <c:v>родн. яз</c:v>
                </c:pt>
                <c:pt idx="18">
                  <c:v>родн. литература</c:v>
                </c:pt>
                <c:pt idx="19">
                  <c:v>ОПК</c:v>
                </c:pt>
                <c:pt idx="20">
                  <c:v>ИПКЗС</c:v>
                </c:pt>
                <c:pt idx="21">
                  <c:v>ИЗО</c:v>
                </c:pt>
                <c:pt idx="22">
                  <c:v>музыка</c:v>
                </c:pt>
                <c:pt idx="23">
                  <c:v>физ-ра</c:v>
                </c:pt>
                <c:pt idx="24">
                  <c:v>технология</c:v>
                </c:pt>
                <c:pt idx="25">
                  <c:v>ОБЖ</c:v>
                </c:pt>
                <c:pt idx="26">
                  <c:v>ИП</c:v>
                </c:pt>
              </c:strCache>
            </c:strRef>
          </c:cat>
          <c:val>
            <c:numRef>
              <c:f>Sheet1!$B$2:$AH$2</c:f>
              <c:numCache>
                <c:formatCode>General</c:formatCode>
                <c:ptCount val="27"/>
                <c:pt idx="0">
                  <c:v>71</c:v>
                </c:pt>
                <c:pt idx="1">
                  <c:v>87</c:v>
                </c:pt>
                <c:pt idx="2">
                  <c:v>74</c:v>
                </c:pt>
                <c:pt idx="6">
                  <c:v>70</c:v>
                </c:pt>
                <c:pt idx="14">
                  <c:v>79</c:v>
                </c:pt>
                <c:pt idx="17">
                  <c:v>69</c:v>
                </c:pt>
                <c:pt idx="18">
                  <c:v>67</c:v>
                </c:pt>
                <c:pt idx="21">
                  <c:v>95</c:v>
                </c:pt>
                <c:pt idx="22">
                  <c:v>98</c:v>
                </c:pt>
                <c:pt idx="23">
                  <c:v>100</c:v>
                </c:pt>
                <c:pt idx="24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9B-473C-A5CC-FF57448BC4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II ступень</c:v>
                </c:pt>
              </c:strCache>
            </c:strRef>
          </c:tx>
          <c:spPr>
            <a:solidFill>
              <a:srgbClr val="FF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98242114039635E-18"/>
                  <c:y val="2.1543985637342909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954198767782609E-4"/>
                  <c:y val="2.5701527619885402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71098002754577E-3"/>
                  <c:y val="3.6115862536931546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8369304556355012E-3"/>
                  <c:y val="7.2859744990892532E-3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974389647043999E-4"/>
                  <c:y val="5.5902615621324534E-3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7955765083504773E-3"/>
                  <c:y val="-1.0254607082914773E-3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9196472317491425E-3"/>
                  <c:y val="2.8717422260863865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8369304556355012E-3"/>
                  <c:y val="4.3715846994535519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7553956834534353E-3"/>
                  <c:y val="1.7777777777777781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7.034291241266418E-17"/>
                  <c:y val="1.7777777777777781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5.8794708476237138E-3"/>
                  <c:y val="2.8725314183123945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3.9196472317491425E-3"/>
                  <c:y val="2.1543985637342909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7.839294463498285E-3"/>
                  <c:y val="7.1813285457809697E-3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7.839294463498429E-3"/>
                  <c:y val="2.3467292461132296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69B-473C-A5CC-FF57448BC4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799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Sheet1!$B$1:$AH$1</c:f>
              <c:strCache>
                <c:ptCount val="27"/>
                <c:pt idx="0">
                  <c:v>русский яз.</c:v>
                </c:pt>
                <c:pt idx="1">
                  <c:v>литература</c:v>
                </c:pt>
                <c:pt idx="2">
                  <c:v>английский яз.</c:v>
                </c:pt>
                <c:pt idx="3">
                  <c:v>немецк.яз</c:v>
                </c:pt>
                <c:pt idx="4">
                  <c:v>алгебра</c:v>
                </c:pt>
                <c:pt idx="5">
                  <c:v>геометрия</c:v>
                </c:pt>
                <c:pt idx="6">
                  <c:v>математика</c:v>
                </c:pt>
                <c:pt idx="7">
                  <c:v>информатика</c:v>
                </c:pt>
                <c:pt idx="8">
                  <c:v>вс.история</c:v>
                </c:pt>
                <c:pt idx="9">
                  <c:v>история России</c:v>
                </c:pt>
                <c:pt idx="10">
                  <c:v>история </c:v>
                </c:pt>
                <c:pt idx="11">
                  <c:v>обществозн.</c:v>
                </c:pt>
                <c:pt idx="12">
                  <c:v>география</c:v>
                </c:pt>
                <c:pt idx="13">
                  <c:v>биология</c:v>
                </c:pt>
                <c:pt idx="14">
                  <c:v>окружающ. Мир</c:v>
                </c:pt>
                <c:pt idx="15">
                  <c:v>химия</c:v>
                </c:pt>
                <c:pt idx="16">
                  <c:v>физика</c:v>
                </c:pt>
                <c:pt idx="17">
                  <c:v>родн. яз</c:v>
                </c:pt>
                <c:pt idx="18">
                  <c:v>родн. литература</c:v>
                </c:pt>
                <c:pt idx="19">
                  <c:v>ОПК</c:v>
                </c:pt>
                <c:pt idx="20">
                  <c:v>ИПКЗС</c:v>
                </c:pt>
                <c:pt idx="21">
                  <c:v>ИЗО</c:v>
                </c:pt>
                <c:pt idx="22">
                  <c:v>музыка</c:v>
                </c:pt>
                <c:pt idx="23">
                  <c:v>физ-ра</c:v>
                </c:pt>
                <c:pt idx="24">
                  <c:v>технология</c:v>
                </c:pt>
                <c:pt idx="25">
                  <c:v>ОБЖ</c:v>
                </c:pt>
                <c:pt idx="26">
                  <c:v>ИП</c:v>
                </c:pt>
              </c:strCache>
            </c:strRef>
          </c:cat>
          <c:val>
            <c:numRef>
              <c:f>Sheet1!$B$3:$AH$3</c:f>
              <c:numCache>
                <c:formatCode>General</c:formatCode>
                <c:ptCount val="27"/>
                <c:pt idx="0">
                  <c:v>47</c:v>
                </c:pt>
                <c:pt idx="1">
                  <c:v>63</c:v>
                </c:pt>
                <c:pt idx="2">
                  <c:v>69</c:v>
                </c:pt>
                <c:pt idx="3">
                  <c:v>66</c:v>
                </c:pt>
                <c:pt idx="4">
                  <c:v>40</c:v>
                </c:pt>
                <c:pt idx="5">
                  <c:v>37</c:v>
                </c:pt>
                <c:pt idx="6">
                  <c:v>49</c:v>
                </c:pt>
                <c:pt idx="7">
                  <c:v>63</c:v>
                </c:pt>
                <c:pt idx="8">
                  <c:v>43</c:v>
                </c:pt>
                <c:pt idx="9">
                  <c:v>40</c:v>
                </c:pt>
                <c:pt idx="10">
                  <c:v>54</c:v>
                </c:pt>
                <c:pt idx="11">
                  <c:v>49</c:v>
                </c:pt>
                <c:pt idx="12">
                  <c:v>50</c:v>
                </c:pt>
                <c:pt idx="13">
                  <c:v>51</c:v>
                </c:pt>
                <c:pt idx="15">
                  <c:v>46</c:v>
                </c:pt>
                <c:pt idx="16">
                  <c:v>50</c:v>
                </c:pt>
                <c:pt idx="17">
                  <c:v>48</c:v>
                </c:pt>
                <c:pt idx="18">
                  <c:v>58</c:v>
                </c:pt>
                <c:pt idx="19">
                  <c:v>80</c:v>
                </c:pt>
                <c:pt idx="20">
                  <c:v>92</c:v>
                </c:pt>
                <c:pt idx="21">
                  <c:v>99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85</c:v>
                </c:pt>
                <c:pt idx="26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69B-473C-A5CC-FF57448BC4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III ступень</c:v>
                </c:pt>
              </c:strCache>
            </c:strRef>
          </c:tx>
          <c:spPr>
            <a:solidFill>
              <a:srgbClr val="0000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407072339867749E-4"/>
                  <c:y val="1.3333250422140454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407072339867619E-4"/>
                  <c:y val="2.9037384091565616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510791366906721E-2"/>
                  <c:y val="2.1857923497267812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142657527522389E-3"/>
                  <c:y val="2.3748834674354232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8392944634982486E-3"/>
                  <c:y val="-2.6889295317613361E-17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8369304556355012E-3"/>
                  <c:y val="3.6429872495446852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9196472317491425E-3"/>
                  <c:y val="2.8717422260863865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6738609112711317E-3"/>
                  <c:y val="1.4571948998178498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9184652278177912E-3"/>
                  <c:y val="1.7777777777777781E-2"/>
                </c:manualLayout>
              </c:layout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99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E69B-473C-A5CC-FF57448BC435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E69B-473C-A5CC-FF57448BC4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7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799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Sheet1!$B$1:$AH$1</c:f>
              <c:strCache>
                <c:ptCount val="27"/>
                <c:pt idx="0">
                  <c:v>русский яз.</c:v>
                </c:pt>
                <c:pt idx="1">
                  <c:v>литература</c:v>
                </c:pt>
                <c:pt idx="2">
                  <c:v>английский яз.</c:v>
                </c:pt>
                <c:pt idx="3">
                  <c:v>немецк.яз</c:v>
                </c:pt>
                <c:pt idx="4">
                  <c:v>алгебра</c:v>
                </c:pt>
                <c:pt idx="5">
                  <c:v>геометрия</c:v>
                </c:pt>
                <c:pt idx="6">
                  <c:v>математика</c:v>
                </c:pt>
                <c:pt idx="7">
                  <c:v>информатика</c:v>
                </c:pt>
                <c:pt idx="8">
                  <c:v>вс.история</c:v>
                </c:pt>
                <c:pt idx="9">
                  <c:v>история России</c:v>
                </c:pt>
                <c:pt idx="10">
                  <c:v>история </c:v>
                </c:pt>
                <c:pt idx="11">
                  <c:v>обществозн.</c:v>
                </c:pt>
                <c:pt idx="12">
                  <c:v>география</c:v>
                </c:pt>
                <c:pt idx="13">
                  <c:v>биология</c:v>
                </c:pt>
                <c:pt idx="14">
                  <c:v>окружающ. Мир</c:v>
                </c:pt>
                <c:pt idx="15">
                  <c:v>химия</c:v>
                </c:pt>
                <c:pt idx="16">
                  <c:v>физика</c:v>
                </c:pt>
                <c:pt idx="17">
                  <c:v>родн. яз</c:v>
                </c:pt>
                <c:pt idx="18">
                  <c:v>родн. литература</c:v>
                </c:pt>
                <c:pt idx="19">
                  <c:v>ОПК</c:v>
                </c:pt>
                <c:pt idx="20">
                  <c:v>ИПКЗС</c:v>
                </c:pt>
                <c:pt idx="21">
                  <c:v>ИЗО</c:v>
                </c:pt>
                <c:pt idx="22">
                  <c:v>музыка</c:v>
                </c:pt>
                <c:pt idx="23">
                  <c:v>физ-ра</c:v>
                </c:pt>
                <c:pt idx="24">
                  <c:v>технология</c:v>
                </c:pt>
                <c:pt idx="25">
                  <c:v>ОБЖ</c:v>
                </c:pt>
                <c:pt idx="26">
                  <c:v>ИП</c:v>
                </c:pt>
              </c:strCache>
            </c:strRef>
          </c:cat>
          <c:val>
            <c:numRef>
              <c:f>Sheet1!$B$4:$AH$4</c:f>
              <c:numCache>
                <c:formatCode>General</c:formatCode>
                <c:ptCount val="27"/>
                <c:pt idx="0">
                  <c:v>65</c:v>
                </c:pt>
                <c:pt idx="1">
                  <c:v>91</c:v>
                </c:pt>
                <c:pt idx="2">
                  <c:v>91</c:v>
                </c:pt>
                <c:pt idx="6">
                  <c:v>56</c:v>
                </c:pt>
                <c:pt idx="7">
                  <c:v>97</c:v>
                </c:pt>
                <c:pt idx="10">
                  <c:v>52</c:v>
                </c:pt>
                <c:pt idx="11">
                  <c:v>77</c:v>
                </c:pt>
                <c:pt idx="12">
                  <c:v>66</c:v>
                </c:pt>
                <c:pt idx="13">
                  <c:v>83</c:v>
                </c:pt>
                <c:pt idx="15">
                  <c:v>68</c:v>
                </c:pt>
                <c:pt idx="16">
                  <c:v>68</c:v>
                </c:pt>
                <c:pt idx="17">
                  <c:v>65</c:v>
                </c:pt>
                <c:pt idx="23">
                  <c:v>100</c:v>
                </c:pt>
                <c:pt idx="25">
                  <c:v>100</c:v>
                </c:pt>
                <c:pt idx="26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E69B-473C-A5CC-FF57448BC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29"/>
        <c:axId val="504490616"/>
        <c:axId val="504491008"/>
      </c:barChart>
      <c:catAx>
        <c:axId val="50449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72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4491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4491008"/>
        <c:scaling>
          <c:orientation val="minMax"/>
          <c:max val="110"/>
        </c:scaling>
        <c:delete val="0"/>
        <c:axPos val="l"/>
        <c:majorGridlines>
          <c:spPr>
            <a:ln w="317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9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4490616"/>
        <c:crosses val="autoZero"/>
        <c:crossBetween val="between"/>
        <c:majorUnit val="10"/>
      </c:valAx>
      <c:spPr>
        <a:gradFill rotWithShape="0">
          <a:gsLst>
            <a:gs pos="0">
              <a:srgbClr val="FFFFFF"/>
            </a:gs>
            <a:gs pos="50000">
              <a:srgbClr val="FFFFFF">
                <a:gamma/>
                <a:tint val="0"/>
                <a:invGamma/>
              </a:srgbClr>
            </a:gs>
            <a:gs pos="100000">
              <a:srgbClr val="FFFFFF"/>
            </a:gs>
          </a:gsLst>
          <a:lin ang="5400000" scaled="1"/>
        </a:gradFill>
        <a:ln w="1268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1.1713088102793121E-2"/>
          <c:y val="0.92413803113320514"/>
          <c:w val="0.98243052454264113"/>
          <c:h val="7.586196886679486E-2"/>
        </c:manualLayout>
      </c:layout>
      <c:overlay val="0"/>
      <c:spPr>
        <a:noFill/>
        <a:ln w="3172">
          <a:noFill/>
          <a:prstDash val="solid"/>
        </a:ln>
      </c:spPr>
      <c:txPr>
        <a:bodyPr/>
        <a:lstStyle/>
        <a:p>
          <a:pPr>
            <a:defRPr sz="799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93412141980841E-2"/>
          <c:y val="7.0850007135147913E-2"/>
          <c:w val="0.92864438625369516"/>
          <c:h val="0.51029899040397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Повышенный с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prstClr val="black"/>
              </a:solidFill>
            </a:ln>
          </c:spPr>
          <c:invertIfNegative val="0"/>
          <c:dLbls>
            <c:dLbl>
              <c:idx val="0"/>
              <c:layout>
                <c:manualLayout>
                  <c:x val="-7.729620753927577E-3"/>
                  <c:y val="2.020202020202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394572612067429E-2"/>
                  <c:y val="1.2725397170650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6618357487923516E-3"/>
                  <c:y val="3.0303030303030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971014492753624E-3"/>
                  <c:y val="1.51515151515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729468599033903E-3"/>
                  <c:y val="3.030303030303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81E-4B29-BB00-5B8B9863DE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24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1E-4B29-BB00-5B8B9863DE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Повышенный м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3.8647342995169558E-3"/>
                  <c:y val="1.51515151515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29468599033903E-3"/>
                  <c:y val="1.51515151515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31902762748364E-3"/>
                  <c:y val="1.257276347214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647104437766044E-3"/>
                  <c:y val="3.3724494115654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323536249736852E-3"/>
                  <c:y val="2.2342396957447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795433877520891E-3"/>
                  <c:y val="3.030313518502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81E-4B29-BB00-5B8B9863DE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</c:v>
                </c:pt>
                <c:pt idx="1">
                  <c:v>32</c:v>
                </c:pt>
                <c:pt idx="2">
                  <c:v>30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81E-4B29-BB00-5B8B9863DE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Базовый с,</c:v>
                </c:pt>
              </c:strCache>
            </c:strRef>
          </c:tx>
          <c:spPr>
            <a:solidFill>
              <a:srgbClr val="FF99FF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51515151515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6618357487922753E-3"/>
                  <c:y val="1.0101010101010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6618357487923065E-3"/>
                  <c:y val="1.51515151515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429308722552971E-2"/>
                  <c:y val="3.1081281886175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729468599033903E-3"/>
                  <c:y val="1.51515151515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2.393145643236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160069479524546E-3"/>
                  <c:y val="1.8725489773811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8647342995169558E-3"/>
                  <c:y val="1.51515151515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81E-4B29-BB00-5B8B9863DE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60</c:v>
                </c:pt>
                <c:pt idx="2">
                  <c:v>50</c:v>
                </c:pt>
                <c:pt idx="3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D81E-4B29-BB00-5B8B9863DED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Базовый м</c:v>
                </c:pt>
              </c:strCache>
            </c:strRef>
          </c:tx>
          <c:spPr>
            <a:solidFill>
              <a:srgbClr val="FF99FF"/>
            </a:solidFill>
            <a:ln w="15875">
              <a:solidFill>
                <a:prstClr val="black">
                  <a:lumMod val="95000"/>
                  <a:lumOff val="5000"/>
                </a:prstClr>
              </a:solidFill>
            </a:ln>
          </c:spPr>
          <c:invertIfNegative val="0"/>
          <c:dLbls>
            <c:dLbl>
              <c:idx val="0"/>
              <c:layout>
                <c:manualLayout>
                  <c:x val="5.7971014492753624E-3"/>
                  <c:y val="1.51515151515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052950749631485E-3"/>
                  <c:y val="1.157727949141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526570048309384E-2"/>
                  <c:y val="1.0101010101010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81E-4B29-BB00-5B8B9863DE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65</c:v>
                </c:pt>
                <c:pt idx="1">
                  <c:v>60</c:v>
                </c:pt>
                <c:pt idx="2">
                  <c:v>50</c:v>
                </c:pt>
                <c:pt idx="3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D81E-4B29-BB00-5B8B9863DED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Пониженный с</c:v>
                </c:pt>
              </c:strCache>
            </c:strRef>
          </c:tx>
          <c:spPr>
            <a:solidFill>
              <a:srgbClr val="008000"/>
            </a:solidFill>
            <a:ln w="15875">
              <a:solidFill>
                <a:prstClr val="black">
                  <a:lumMod val="95000"/>
                  <a:lumOff val="5000"/>
                </a:prst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01012373453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29468599033903E-3"/>
                  <c:y val="1.0101010101010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499471113291339E-3"/>
                  <c:y val="1.695849224825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29468599033903E-3"/>
                  <c:y val="1.51515151515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701240479734925E-3"/>
                  <c:y val="1.6783246149969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4783582480156206E-3"/>
                  <c:y val="8.7913779996425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729468599033903E-3"/>
                  <c:y val="1.51515151515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D81E-4B29-BB00-5B8B9863DE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1">
                  <c:v>12</c:v>
                </c:pt>
                <c:pt idx="2">
                  <c:v>15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D81E-4B29-BB00-5B8B9863DED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Пониженный м.</c:v>
                </c:pt>
              </c:strCache>
            </c:strRef>
          </c:tx>
          <c:spPr>
            <a:solidFill>
              <a:srgbClr val="008000"/>
            </a:solidFill>
            <a:ln w="15875">
              <a:solidFill>
                <a:prstClr val="black">
                  <a:lumMod val="95000"/>
                  <a:lumOff val="5000"/>
                </a:prstClr>
              </a:solidFill>
            </a:ln>
          </c:spPr>
          <c:invertIfNegative val="0"/>
          <c:dLbls>
            <c:dLbl>
              <c:idx val="0"/>
              <c:layout>
                <c:manualLayout>
                  <c:x val="1.9323671497584751E-3"/>
                  <c:y val="2.020189783969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422287978333602E-3"/>
                  <c:y val="1.5151412525047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34709574857915E-2"/>
                  <c:y val="-1.577295643128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569599421572034E-3"/>
                  <c:y val="7.3479531471076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458828999789444E-3"/>
                  <c:y val="1.2241653332529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7452615091413505E-3"/>
                  <c:y val="2.914627607033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8794708476237138E-3"/>
                  <c:y val="2.867383512544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D81E-4B29-BB00-5B8B9863DE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15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D81E-4B29-BB00-5B8B9863DED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Недостаточный с.</c:v>
                </c:pt>
              </c:strCache>
            </c:strRef>
          </c:tx>
          <c:spPr>
            <a:solidFill>
              <a:srgbClr val="FF0000"/>
            </a:solidFill>
            <a:ln w="15875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5.7971014492753624E-3"/>
                  <c:y val="3.030303030303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D81E-4B29-BB00-5B8B9863DED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971014492753624E-3"/>
                  <c:y val="5.0505050505050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D81E-4B29-BB00-5B8B9863DE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5"/>
                <c:pt idx="1">
                  <c:v>4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D81E-4B29-BB00-5B8B9863DED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Недостаточный м.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13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D81E-4B29-BB00-5B8B9863D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"/>
        <c:axId val="401677824"/>
        <c:axId val="504489832"/>
      </c:barChart>
      <c:catAx>
        <c:axId val="40167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04489832"/>
        <c:crosses val="autoZero"/>
        <c:auto val="1"/>
        <c:lblAlgn val="ctr"/>
        <c:lblOffset val="100"/>
        <c:noMultiLvlLbl val="0"/>
      </c:catAx>
      <c:valAx>
        <c:axId val="504489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1677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160358323656391E-2"/>
          <c:y val="0.74325209348831733"/>
          <c:w val="0.96147651108828791"/>
          <c:h val="0.2567476646064403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4889047959914"/>
          <c:y val="7.4764442323497493E-2"/>
          <c:w val="0.89885110952040082"/>
          <c:h val="0.7108433882413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29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D0-47A4-B22A-B5A4FAAE16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  <c:pt idx="1">
                  <c:v>36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D0-47A4-B22A-B5A4FAAE16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3кл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</c:v>
                </c:pt>
                <c:pt idx="1">
                  <c:v>58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D0-47A4-B22A-B5A4FAAE161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кл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35</c:v>
                </c:pt>
                <c:pt idx="1">
                  <c:v>42</c:v>
                </c:pt>
                <c:pt idx="2">
                  <c:v>23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D0-47A4-B22A-B5A4FAAE161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5а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15</c:v>
                </c:pt>
                <c:pt idx="1">
                  <c:v>65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D0-47A4-B22A-B5A4FAAE161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5б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</c:v>
                </c:pt>
                <c:pt idx="1">
                  <c:v>81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D0-47A4-B22A-B5A4FAAE161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 а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5</c:v>
                </c:pt>
                <c:pt idx="1">
                  <c:v>85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D0-47A4-B22A-B5A4FAAE161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6б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6</c:v>
                </c:pt>
                <c:pt idx="1">
                  <c:v>47</c:v>
                </c:pt>
                <c:pt idx="2">
                  <c:v>47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D0-47A4-B22A-B5A4FAAE161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32</c:v>
                </c:pt>
                <c:pt idx="1">
                  <c:v>56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D0-47A4-B22A-B5A4FAAE161F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8а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7D0-47A4-B22A-B5A4FAAE161F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8б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0">
                  <c:v>40</c:v>
                </c:pt>
                <c:pt idx="1">
                  <c:v>23</c:v>
                </c:pt>
                <c:pt idx="2">
                  <c:v>37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D0-47A4-B22A-B5A4FAAE161F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9а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Лист1!$O$2:$O$5</c:f>
              <c:numCache>
                <c:formatCode>General</c:formatCode>
                <c:ptCount val="4"/>
                <c:pt idx="0">
                  <c:v>12</c:v>
                </c:pt>
                <c:pt idx="1">
                  <c:v>88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7D0-47A4-B22A-B5A4FAAE161F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9б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7D0-47A4-B22A-B5A4FAAE161F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99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7D0-47A4-B22A-B5A4FAAE161F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11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Лист1!$P$2:$P$5</c:f>
              <c:numCache>
                <c:formatCode>General</c:formatCode>
                <c:ptCount val="4"/>
                <c:pt idx="0">
                  <c:v>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7D0-47A4-B22A-B5A4FAAE161F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</c:strCache>
            </c:strRef>
          </c:tx>
          <c:spPr>
            <a:solidFill>
              <a:srgbClr val="FFCC99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Лист1!$Q$2:$Q$5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7D0-47A4-B22A-B5A4FAAE161F}"/>
            </c:ext>
          </c:extLst>
        </c:ser>
        <c:ser>
          <c:idx val="16"/>
          <c:order val="16"/>
          <c:tx>
            <c:strRef>
              <c:f>Лист1!$R$1</c:f>
              <c:strCache>
                <c:ptCount val="1"/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7D0-47A4-B22A-B5A4FAAE161F}"/>
            </c:ext>
          </c:extLst>
        </c:ser>
        <c:ser>
          <c:idx val="17"/>
          <c:order val="17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</c:v>
                </c:pt>
                <c:pt idx="1">
                  <c:v>Базовый</c:v>
                </c:pt>
                <c:pt idx="2">
                  <c:v>Пониженный</c:v>
                </c:pt>
                <c:pt idx="3">
                  <c:v>Недостаточный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7D0-47A4-B22A-B5A4FAAE1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492576"/>
        <c:axId val="506887776"/>
      </c:barChart>
      <c:catAx>
        <c:axId val="50449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506887776"/>
        <c:crosses val="autoZero"/>
        <c:auto val="1"/>
        <c:lblAlgn val="ctr"/>
        <c:lblOffset val="100"/>
        <c:noMultiLvlLbl val="0"/>
      </c:catAx>
      <c:valAx>
        <c:axId val="50688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504492576"/>
        <c:crosses val="autoZero"/>
        <c:crossBetween val="between"/>
      </c:valAx>
    </c:plotArea>
    <c:legend>
      <c:legendPos val="b"/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ayout>
        <c:manualLayout>
          <c:xMode val="edge"/>
          <c:yMode val="edge"/>
          <c:x val="0"/>
          <c:y val="0.87933253567286551"/>
          <c:w val="0.99943114506599373"/>
          <c:h val="7.791816738017497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80030257186077E-2"/>
          <c:y val="5.6000000000000001E-2"/>
          <c:w val="0.95915279878971249"/>
          <c:h val="0.825602785138244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888168"/>
        <c:axId val="506888560"/>
      </c:barChart>
      <c:catAx>
        <c:axId val="50688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1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688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6888560"/>
        <c:scaling>
          <c:orientation val="minMax"/>
          <c:max val="30"/>
        </c:scaling>
        <c:delete val="0"/>
        <c:axPos val="l"/>
        <c:majorGridlines>
          <c:spPr>
            <a:ln w="41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1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5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6888168"/>
        <c:crosses val="autoZero"/>
        <c:crossBetween val="between"/>
      </c:valAx>
      <c:spPr>
        <a:gradFill rotWithShape="0">
          <a:gsLst>
            <a:gs pos="0">
              <a:srgbClr val="CCFFCC"/>
            </a:gs>
            <a:gs pos="50000">
              <a:srgbClr val="CCFFCC">
                <a:gamma/>
                <a:tint val="12157"/>
                <a:invGamma/>
              </a:srgbClr>
            </a:gs>
            <a:gs pos="100000">
              <a:srgbClr val="CCFFCC"/>
            </a:gs>
          </a:gsLst>
          <a:lin ang="5400000" scaled="1"/>
        </a:gradFill>
        <a:ln w="1675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91374633173488E-2"/>
          <c:y val="7.9207942410103122E-2"/>
          <c:w val="0.95839753466872113"/>
          <c:h val="0.7708178219507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pattFill prst="narVert">
              <a:fgClr>
                <a:srgbClr xmlns:mc="http://schemas.openxmlformats.org/markup-compatibility/2006" xmlns:a14="http://schemas.microsoft.com/office/drawing/2010/main" val="808000" mc:Ignorable="a14" a14:legacySpreadsheetColorIndex="19"/>
              </a:fgClr>
              <a:bgClr>
                <a:srgbClr xmlns:mc="http://schemas.openxmlformats.org/markup-compatibility/2006" xmlns:a14="http://schemas.microsoft.com/office/drawing/2010/main" val="FFFF00" mc:Ignorable="a14" a14:legacySpreadsheetColorIndex="13"/>
              </a:bgClr>
            </a:pattFill>
            <a:ln w="17624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008000" mc:Ignorable="a14" a14:legacySpreadsheetColorIndex="17"/>
                </a:fgClr>
                <a:bgClr>
                  <a:srgbClr xmlns:mc="http://schemas.openxmlformats.org/markup-compatibility/2006" xmlns:a14="http://schemas.microsoft.com/office/drawing/2010/main" val="99CC00" mc:Ignorable="a14" a14:legacySpreadsheetColorIndex="50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B59-4350-8A78-F0E1FBCFA37E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rgbClr xmlns:mc="http://schemas.openxmlformats.org/markup-compatibility/2006" xmlns:a14="http://schemas.microsoft.com/office/drawing/2010/main" val="FF0000" mc:Ignorable="a14" a14:legacySpreadsheetColorIndex="10"/>
                </a:fgClr>
                <a:bgClr>
                  <a:srgbClr xmlns:mc="http://schemas.openxmlformats.org/markup-compatibility/2006" xmlns:a14="http://schemas.microsoft.com/office/drawing/2010/main" val="FFCC99" mc:Ignorable="a14" a14:legacySpreadsheetColorIndex="47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B59-4350-8A78-F0E1FBCFA37E}"/>
              </c:ext>
            </c:extLst>
          </c:dPt>
          <c:dPt>
            <c:idx val="2"/>
            <c:invertIfNegative val="0"/>
            <c:bubble3D val="0"/>
            <c:spPr>
              <a:pattFill prst="narVert">
                <a:fgClr>
                  <a:srgbClr xmlns:mc="http://schemas.openxmlformats.org/markup-compatibility/2006" xmlns:a14="http://schemas.microsoft.com/office/drawing/2010/main" val="003300" mc:Ignorable="a14" a14:legacySpreadsheetColorIndex="58"/>
                </a:fgClr>
                <a:bgClr>
                  <a:srgbClr xmlns:mc="http://schemas.openxmlformats.org/markup-compatibility/2006" xmlns:a14="http://schemas.microsoft.com/office/drawing/2010/main" val="FFFF00" mc:Ignorable="a14" a14:legacySpreadsheetColorIndex="13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B59-4350-8A78-F0E1FBCFA37E}"/>
              </c:ext>
            </c:extLst>
          </c:dPt>
          <c:dPt>
            <c:idx val="3"/>
            <c:invertIfNegative val="0"/>
            <c:bubble3D val="0"/>
            <c:spPr>
              <a:pattFill prst="dkUp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CCFFFF" mc:Ignorable="a14" a14:legacySpreadsheetColorIndex="41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59-4350-8A78-F0E1FBCFA37E}"/>
              </c:ext>
            </c:extLst>
          </c:dPt>
          <c:dPt>
            <c:idx val="4"/>
            <c:invertIfNegative val="0"/>
            <c:bubble3D val="0"/>
            <c:spPr>
              <a:pattFill prst="dkUpDiag">
                <a:fgClr>
                  <a:srgbClr xmlns:mc="http://schemas.openxmlformats.org/markup-compatibility/2006" xmlns:a14="http://schemas.microsoft.com/office/drawing/2010/main" val="FF0000" mc:Ignorable="a14" a14:legacySpreadsheetColorIndex="10"/>
                </a:fgClr>
                <a:bgClr>
                  <a:srgbClr xmlns:mc="http://schemas.openxmlformats.org/markup-compatibility/2006" xmlns:a14="http://schemas.microsoft.com/office/drawing/2010/main" val="FFCC99" mc:Ignorable="a14" a14:legacySpreadsheetColorIndex="47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59-4350-8A78-F0E1FBCFA37E}"/>
              </c:ext>
            </c:extLst>
          </c:dPt>
          <c:dPt>
            <c:idx val="5"/>
            <c:invertIfNegative val="0"/>
            <c:bubble3D val="0"/>
            <c:spPr>
              <a:pattFill prst="narVert">
                <a:fgClr>
                  <a:srgbClr xmlns:mc="http://schemas.openxmlformats.org/markup-compatibility/2006" xmlns:a14="http://schemas.microsoft.com/office/drawing/2010/main" val="333300" mc:Ignorable="a14" a14:legacySpreadsheetColorIndex="59"/>
                </a:fgClr>
                <a:bgClr>
                  <a:srgbClr xmlns:mc="http://schemas.openxmlformats.org/markup-compatibility/2006" xmlns:a14="http://schemas.microsoft.com/office/drawing/2010/main" val="FFFF00" mc:Ignorable="a14" a14:legacySpreadsheetColorIndex="13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B59-4350-8A78-F0E1FBCFA37E}"/>
              </c:ext>
            </c:extLst>
          </c:dPt>
          <c:dPt>
            <c:idx val="7"/>
            <c:invertIfNegative val="0"/>
            <c:bubble3D val="0"/>
            <c:spPr>
              <a:pattFill prst="narVert">
                <a:fgClr>
                  <a:srgbClr xmlns:mc="http://schemas.openxmlformats.org/markup-compatibility/2006" xmlns:a14="http://schemas.microsoft.com/office/drawing/2010/main" val="333300" mc:Ignorable="a14" a14:legacySpreadsheetColorIndex="59"/>
                </a:fgClr>
                <a:bgClr>
                  <a:srgbClr xmlns:mc="http://schemas.openxmlformats.org/markup-compatibility/2006" xmlns:a14="http://schemas.microsoft.com/office/drawing/2010/main" val="FFFF00" mc:Ignorable="a14" a14:legacySpreadsheetColorIndex="13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59-4350-8A78-F0E1FBCFA37E}"/>
              </c:ext>
            </c:extLst>
          </c:dPt>
          <c:dPt>
            <c:idx val="8"/>
            <c:invertIfNegative val="0"/>
            <c:bubble3D val="0"/>
            <c:spPr>
              <a:pattFill prst="narVert">
                <a:fgClr>
                  <a:srgbClr xmlns:mc="http://schemas.openxmlformats.org/markup-compatibility/2006" xmlns:a14="http://schemas.microsoft.com/office/drawing/2010/main" val="333300" mc:Ignorable="a14" a14:legacySpreadsheetColorIndex="59"/>
                </a:fgClr>
                <a:bgClr>
                  <a:srgbClr xmlns:mc="http://schemas.openxmlformats.org/markup-compatibility/2006" xmlns:a14="http://schemas.microsoft.com/office/drawing/2010/main" val="FFFF00" mc:Ignorable="a14" a14:legacySpreadsheetColorIndex="13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59-4350-8A78-F0E1FBCFA37E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CCFFFF" mc:Ignorable="a14" a14:legacySpreadsheetColorIndex="41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B59-4350-8A78-F0E1FBCFA37E}"/>
              </c:ext>
            </c:extLst>
          </c:dPt>
          <c:dPt>
            <c:idx val="14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008000" mc:Ignorable="a14" a14:legacySpreadsheetColorIndex="17"/>
                </a:fgClr>
                <a:bgClr>
                  <a:srgbClr xmlns:mc="http://schemas.openxmlformats.org/markup-compatibility/2006" xmlns:a14="http://schemas.microsoft.com/office/drawing/2010/main" val="00FF00" mc:Ignorable="a14" a14:legacySpreadsheetColorIndex="11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59-4350-8A78-F0E1FBCFA37E}"/>
              </c:ext>
            </c:extLst>
          </c:dPt>
          <c:dPt>
            <c:idx val="15"/>
            <c:invertIfNegative val="0"/>
            <c:bubble3D val="0"/>
            <c:spPr>
              <a:pattFill prst="dkUpDiag">
                <a:fgClr>
                  <a:srgbClr xmlns:mc="http://schemas.openxmlformats.org/markup-compatibility/2006" xmlns:a14="http://schemas.microsoft.com/office/drawing/2010/main" val="FF0000" mc:Ignorable="a14" a14:legacySpreadsheetColorIndex="10"/>
                </a:fgClr>
                <a:bgClr>
                  <a:srgbClr xmlns:mc="http://schemas.openxmlformats.org/markup-compatibility/2006" xmlns:a14="http://schemas.microsoft.com/office/drawing/2010/main" val="FFCC99" mc:Ignorable="a14" a14:legacySpreadsheetColorIndex="47"/>
                </a:bgClr>
              </a:pattFill>
              <a:ln w="1762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B59-4350-8A78-F0E1FBCFA37E}"/>
              </c:ext>
            </c:extLst>
          </c:dPt>
          <c:dLbls>
            <c:dLbl>
              <c:idx val="3"/>
              <c:layout>
                <c:manualLayout>
                  <c:x val="-5.8661235051506166E-3"/>
                  <c:y val="-8.8278288100030633E-2"/>
                </c:manualLayout>
              </c:layout>
              <c:spPr>
                <a:noFill/>
                <a:ln w="35247">
                  <a:noFill/>
                </a:ln>
              </c:spPr>
              <c:txPr>
                <a:bodyPr/>
                <a:lstStyle/>
                <a:p>
                  <a:pPr>
                    <a:defRPr sz="111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59-4350-8A78-F0E1FBCFA3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52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1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5а</c:v>
                </c:pt>
                <c:pt idx="4">
                  <c:v>5б</c:v>
                </c:pt>
                <c:pt idx="5">
                  <c:v>6а</c:v>
                </c:pt>
                <c:pt idx="6">
                  <c:v>6б</c:v>
                </c:pt>
                <c:pt idx="7">
                  <c:v>7</c:v>
                </c:pt>
                <c:pt idx="8">
                  <c:v>8а</c:v>
                </c:pt>
                <c:pt idx="9">
                  <c:v>8б</c:v>
                </c:pt>
                <c:pt idx="10">
                  <c:v>9а</c:v>
                </c:pt>
                <c:pt idx="11">
                  <c:v>9б</c:v>
                </c:pt>
                <c:pt idx="12">
                  <c:v>10</c:v>
                </c:pt>
                <c:pt idx="13">
                  <c:v>11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27</c:v>
                </c:pt>
                <c:pt idx="1">
                  <c:v>26.22</c:v>
                </c:pt>
                <c:pt idx="2">
                  <c:v>29.11</c:v>
                </c:pt>
                <c:pt idx="3">
                  <c:v>21.11</c:v>
                </c:pt>
                <c:pt idx="4">
                  <c:v>27.78</c:v>
                </c:pt>
                <c:pt idx="5">
                  <c:v>23.78</c:v>
                </c:pt>
                <c:pt idx="6">
                  <c:v>16.440000000000001</c:v>
                </c:pt>
                <c:pt idx="7">
                  <c:v>23.33</c:v>
                </c:pt>
                <c:pt idx="8">
                  <c:v>15</c:v>
                </c:pt>
                <c:pt idx="9">
                  <c:v>19.11</c:v>
                </c:pt>
                <c:pt idx="10">
                  <c:v>23.44</c:v>
                </c:pt>
                <c:pt idx="11">
                  <c:v>19.78</c:v>
                </c:pt>
                <c:pt idx="12">
                  <c:v>16.559999999999999</c:v>
                </c:pt>
                <c:pt idx="13">
                  <c:v>23.78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B59-4350-8A78-F0E1FBCFA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889736"/>
        <c:axId val="506890128"/>
      </c:barChart>
      <c:catAx>
        <c:axId val="506889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4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1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6890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6890128"/>
        <c:scaling>
          <c:orientation val="minMax"/>
          <c:max val="30"/>
        </c:scaling>
        <c:delete val="0"/>
        <c:axPos val="l"/>
        <c:majorGridlines>
          <c:spPr>
            <a:ln w="440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4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6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6889736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CCFFCC" mc:Ignorable="a14" a14:legacySpreadsheetColorIndex="42"/>
            </a:gs>
            <a:gs pos="50000">
              <a:srgbClr xmlns:mc="http://schemas.openxmlformats.org/markup-compatibility/2006" xmlns:a14="http://schemas.microsoft.com/office/drawing/2010/main" val="FFFFFF" mc:Ignorable="a14" a14:legacySpreadsheetColorIndex="42">
                <a:gamma/>
                <a:tint val="12157"/>
                <a:invGamma/>
              </a:srgbClr>
            </a:gs>
            <a:gs pos="100000">
              <a:srgbClr xmlns:mc="http://schemas.openxmlformats.org/markup-compatibility/2006" xmlns:a14="http://schemas.microsoft.com/office/drawing/2010/main" val="CCFFCC" mc:Ignorable="a14" a14:legacySpreadsheetColorIndex="42"/>
            </a:gs>
          </a:gsLst>
          <a:lin ang="5400000" scaled="1"/>
        </a:gradFill>
        <a:ln w="1762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2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19607271313303E-2"/>
          <c:y val="6.5424673120755172E-2"/>
          <c:w val="0.90497545445708172"/>
          <c:h val="0.78475157905207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Кол-во уч-ся</c:v>
                </c:pt>
                <c:pt idx="1">
                  <c:v>Кол-во уч-ков</c:v>
                </c:pt>
                <c:pt idx="2">
                  <c:v>Победители</c:v>
                </c:pt>
                <c:pt idx="3">
                  <c:v>Призеры</c:v>
                </c:pt>
                <c:pt idx="4">
                  <c:v>Кач-во уч-тия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</c:v>
                </c:pt>
                <c:pt idx="1">
                  <c:v>78</c:v>
                </c:pt>
                <c:pt idx="2">
                  <c:v>11</c:v>
                </c:pt>
                <c:pt idx="3">
                  <c:v>27</c:v>
                </c:pt>
                <c:pt idx="4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6B-46CF-8888-C51E9D0DA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890912"/>
        <c:axId val="506891304"/>
      </c:barChart>
      <c:catAx>
        <c:axId val="50689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06891304"/>
        <c:crosses val="autoZero"/>
        <c:auto val="1"/>
        <c:lblAlgn val="ctr"/>
        <c:lblOffset val="100"/>
        <c:noMultiLvlLbl val="0"/>
      </c:catAx>
      <c:valAx>
        <c:axId val="506891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6890912"/>
        <c:crosses val="autoZero"/>
        <c:crossBetween val="between"/>
      </c:valAx>
      <c:spPr>
        <a:solidFill>
          <a:srgbClr val="CCFFCC">
            <a:alpha val="42000"/>
          </a:srgb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F8BB7-4349-4FA7-AD48-179AEE6A6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boush9@yandex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ф1.jpg"/>
          <p:cNvPicPr>
            <a:picLocks noChangeAspect="1" noChangeArrowheads="1"/>
          </p:cNvPicPr>
          <p:nvPr/>
        </p:nvPicPr>
        <p:blipFill rotWithShape="1">
          <a:blip r:embed="rId2" cstate="print">
            <a:lum bright="10000" contrast="10000"/>
          </a:blip>
          <a:srcRect t="10891"/>
          <a:stretch/>
        </p:blipFill>
        <p:spPr bwMode="auto">
          <a:xfrm>
            <a:off x="-17359" y="17819"/>
            <a:ext cx="9144000" cy="68579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19053"/>
            <a:ext cx="7992888" cy="3143272"/>
          </a:xfrm>
          <a:blipFill dpi="0" rotWithShape="1">
            <a:blip r:embed="rId3">
              <a:alphaModFix amt="4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ement/>
                      </a14:imgEffect>
                      <a14:imgEffect>
                        <a14:sharpenSoften amount="7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Autofit/>
            <a:sp3d extrusionH="57150">
              <a:bevelT w="38100" h="38100"/>
              <a:bevelB w="57150" h="38100" prst="artDeco"/>
            </a:sp3d>
          </a:bodyPr>
          <a:lstStyle/>
          <a:p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муниципального бюджетного </a:t>
            </a:r>
            <a:r>
              <a:rPr lang="ru-RU" sz="3200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3200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</a:br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общеобразовательного учреждения</a:t>
            </a:r>
            <a:r>
              <a:rPr lang="ru-RU" sz="3200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3200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</a:br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 средняя школа № 9</a:t>
            </a:r>
            <a:b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</a:br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 г. Ярцево Смоленской области</a:t>
            </a:r>
            <a: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</a:br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по итогам 20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2</a:t>
            </a:r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1/2</a:t>
            </a: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2</a:t>
            </a:r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 учебного года</a:t>
            </a:r>
            <a:endParaRPr lang="ru-RU" sz="3200" dirty="0">
              <a:ln>
                <a:solidFill>
                  <a:srgbClr val="0000FF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4" name="Рисунок 3" descr="Изображение 148"/>
          <p:cNvPicPr/>
          <p:nvPr/>
        </p:nvPicPr>
        <p:blipFill>
          <a:blip r:embed="rId5" cstate="print">
            <a:lum bright="-20000" contrast="20000"/>
          </a:blip>
          <a:srcRect l="6619" r="13955" b="4349"/>
          <a:stretch>
            <a:fillRect/>
          </a:stretch>
        </p:blipFill>
        <p:spPr bwMode="auto">
          <a:xfrm>
            <a:off x="3625947" y="126464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27584" y="2449687"/>
            <a:ext cx="7704856" cy="523875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  <a:bevelB w="38100" h="38100"/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ПУБЛИЧНЫЙ  ДОКЛАД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Средняя  школа</a:t>
            </a:r>
          </a:p>
          <a:p>
            <a:pPr lvl="0" algn="just">
              <a:buNone/>
            </a:pPr>
            <a:r>
              <a:rPr lang="ru-RU" sz="2400" dirty="0"/>
              <a:t>В основной школе преподавание учебных предметов ведется по разным авторским линиям, соответствующим ФГОС </a:t>
            </a:r>
            <a:r>
              <a:rPr lang="ru-RU" sz="2400" dirty="0" smtClean="0"/>
              <a:t>СОО</a:t>
            </a:r>
            <a:r>
              <a:rPr lang="ru-RU" sz="2400" dirty="0"/>
              <a:t>.</a:t>
            </a:r>
          </a:p>
          <a:p>
            <a:pPr lvl="0" algn="just">
              <a:buNone/>
            </a:pPr>
            <a:r>
              <a:rPr lang="ru-RU" sz="2400" dirty="0" smtClean="0"/>
              <a:t>Учебные планы для 10 и 11 класса учитывают требования ФГОС СОО и образовательные потребности старшеклассников. </a:t>
            </a:r>
          </a:p>
          <a:p>
            <a:pPr lvl="0" algn="just">
              <a:buNone/>
            </a:pPr>
            <a:r>
              <a:rPr lang="ru-RU" sz="2400" dirty="0" smtClean="0"/>
              <a:t>Обучающиеся 10 и 11 классов выбрали универсальный профиль с углубленным изучением русского языка. В данных классах помимо обязательных предметов базового уровня, обучающиеся выбрали дополнительные предметы и элективные курсы в соответствии с образовательными перспективами. В соответствии с образовательными запросами работа в 10 классе организована в 3-х малых группах, в 11 классе – в 4-х малых группах</a:t>
            </a:r>
          </a:p>
          <a:p>
            <a:pPr>
              <a:buNone/>
            </a:pPr>
            <a:endParaRPr lang="ru-RU" sz="24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Особенности образовательного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882996"/>
          </a:xfrm>
        </p:spPr>
        <p:txBody>
          <a:bodyPr>
            <a:normAutofit/>
          </a:bodyPr>
          <a:lstStyle/>
          <a:p>
            <a:pPr marL="92075" indent="-92075" algn="just">
              <a:buNone/>
            </a:pPr>
            <a:r>
              <a:rPr lang="ru-RU" dirty="0" smtClean="0"/>
              <a:t>В связи со сложной эпидемиологической обстановкой в условиях распространения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работа в школе организована в 2 потока с целью минимизации контактов между учениками разных классов. Отменена кабинетная система обучения, исключение: проведение уроков химии, физики и информатики, для которых нужны </a:t>
            </a:r>
            <a:r>
              <a:rPr lang="ru-RU" dirty="0"/>
              <a:t>л</a:t>
            </a:r>
            <a:r>
              <a:rPr lang="ru-RU" dirty="0" smtClean="0"/>
              <a:t>абораторное оборудование и ПК, а также английского языка, где класс делится на группы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Особенности образовательного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643042" y="0"/>
            <a:ext cx="649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Кружки и секции, работающие на базе ОУ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92597"/>
              </p:ext>
            </p:extLst>
          </p:nvPr>
        </p:nvGraphicFramePr>
        <p:xfrm>
          <a:off x="251520" y="620688"/>
          <a:ext cx="8678799" cy="4987644"/>
        </p:xfrm>
        <a:graphic>
          <a:graphicData uri="http://schemas.openxmlformats.org/drawingml/2006/table">
            <a:tbl>
              <a:tblPr/>
              <a:tblGrid>
                <a:gridCol w="470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8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9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9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09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796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Ф.И.О. преподавателя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часов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3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Долгушина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М.Н.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(юноши, девушки)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7-9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Баскетбол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Медведева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Т.В.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5-7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Рукодельница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Романюк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Е.А.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6-7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Хозяин в доме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Максимович Н.Е.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7-8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Юный химик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Парфёнова Ю.С.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5-10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Юнармеец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Парфёнова Ю.С.,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Маслобойникова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Н.И.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группы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5-6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7-11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Продвижение. Школа актива.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Даниелян Э.Р.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Медведева Т.В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Шустова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Е.В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Маслобойникова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Н.И.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 группы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Мой выбор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Даниелян Э.Р.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Медведева Т.В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группы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Основы проектной деятельности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реализации образовательных программ широко используются образовательные технологии:</a:t>
            </a:r>
          </a:p>
          <a:p>
            <a:pPr>
              <a:buNone/>
            </a:pPr>
            <a:endParaRPr lang="ru-RU" sz="24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Особенности образовательного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9089"/>
              </p:ext>
            </p:extLst>
          </p:nvPr>
        </p:nvGraphicFramePr>
        <p:xfrm>
          <a:off x="500034" y="2000241"/>
          <a:ext cx="8248679" cy="4620168"/>
        </p:xfrm>
        <a:graphic>
          <a:graphicData uri="http://schemas.openxmlformats.org/drawingml/2006/table">
            <a:tbl>
              <a:tblPr/>
              <a:tblGrid>
                <a:gridCol w="2775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3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9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0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Педагогические образовательные технологии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учителей, использующих образовательные технологии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учителей, использующих образовательные технологии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5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Технология дифференцированного обучения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Технология проектного обучения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Технология критического мышления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Технология полного усвоения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Технология проблемного обучения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428860" y="1357298"/>
            <a:ext cx="3293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Объединения </a:t>
            </a:r>
            <a:r>
              <a:rPr lang="ru-RU" dirty="0">
                <a:latin typeface="Calibri" pitchFamily="34" charset="0"/>
              </a:rPr>
              <a:t>педагогов школы</a:t>
            </a:r>
          </a:p>
        </p:txBody>
      </p:sp>
      <p:graphicFrame>
        <p:nvGraphicFramePr>
          <p:cNvPr id="60554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65831"/>
              </p:ext>
            </p:extLst>
          </p:nvPr>
        </p:nvGraphicFramePr>
        <p:xfrm>
          <a:off x="179512" y="1844824"/>
          <a:ext cx="8701273" cy="4094350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3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37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729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ТГ/РГ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Ф.И.О. руководителя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Методическая тема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82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РГ учителей по введению ФГОС 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Алексеева О.А.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Организация введения обновленных ФГОС НОО и ФГОС ООО в 1 и 5 классах в новом учебном году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7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ТГ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учителей, работающих по Программе развития школы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«От успеха в школе — к успеху в  жизни»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Алексеева О.А.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доступности качественного образования,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соответствующего современным требованиям общества;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 условий  для  устойчивого  развития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школы   в   соответствии   со   стратегией   развития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российского образования   и достижения нового качества образования; 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разработка моделей организации образовательной практики школы в соответствии с требованиями ФГОС НОО, ООО и создание целостной образовательной среды школы для перехода на ФГОС СОО;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достижение современного качества образования, обеспечивающего развитие личностных достижений ученика, его компетентностей как основы активной гражданской позиции и социальной успешности.</a:t>
                      </a:r>
                    </a:p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85786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Особенности образовательного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472" y="571480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Учителя школы активно  участвуют в реализации программы развития школы, образовательных программ и подпрограмм всех уровней общего образования. Школа передового опыта способствует повышению профессионального уровня педагогов.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142875"/>
            <a:ext cx="73707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2400" dirty="0">
                <a:latin typeface="+mj-lt"/>
              </a:rPr>
              <a:t>Основные направления воспитательной деятельности</a:t>
            </a:r>
            <a:endParaRPr lang="ru-RU" dirty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57188" y="1071563"/>
            <a:ext cx="3744912" cy="5762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Гражданско-патриотическое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28625" y="2786063"/>
            <a:ext cx="3744913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Учебно-познавательное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28625" y="4357688"/>
            <a:ext cx="3744913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Спортивно-оздоровительное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00063" y="5715000"/>
            <a:ext cx="3744912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Нравственно-эстетическое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6313" y="571500"/>
            <a:ext cx="4071937" cy="1643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Военно-патриотическая игра «Зарница»;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«Юнармеец»;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Проект «Аллея Памяти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»; «Памятный знак к 30-летию школы»; бессрочный проект «Листая Памяти альбом…» (по материалам семейных альбомов);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Военно-патриотический смотр-конкурс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Вахта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Памяти «Пост№1»;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Деятельность школьного историко-краеведческого музея.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214813" y="1285875"/>
            <a:ext cx="428625" cy="4841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286250" y="2857500"/>
            <a:ext cx="428625" cy="4841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3" y="2357438"/>
            <a:ext cx="4071937" cy="1428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ru-RU" sz="14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«Академия школьных наук»;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Школьное НОУ «Эврика»;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НПК «Старт в науку»;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НПК «Край мой Смоленский, край мой любимый!»;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радиопередачи;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Выпуски школьной газеты «Девятка».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4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86250" y="4357688"/>
            <a:ext cx="428625" cy="48418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57688" y="5715000"/>
            <a:ext cx="428625" cy="4841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3" y="3929063"/>
            <a:ext cx="4071937" cy="1571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Дни Здоровья;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Спортивные соревнования в рамках «Президентских состязаний»;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Дружественные спортивные встречи с командами старшеклассников школ микрорайона;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«Веселые старты»;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«А ну-ка, девушки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!»;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Конкурсы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санбюллетеней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агитбригад «Молодое поколение выбирает ЗОЖ»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3" y="5643563"/>
            <a:ext cx="4071937" cy="1214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ru-RU" sz="14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Акция милосердия «Всемирный День сердца»;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«Весенняя неделя Добра»;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«Православный марафон»;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Шефская помощь приюту для бездомных животных;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Заседания семейного клуба «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Россияне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и др.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857250" y="214313"/>
            <a:ext cx="707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Основные направления воспитательной деятельности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57188" y="5500688"/>
            <a:ext cx="3744912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85750" y="4214813"/>
            <a:ext cx="3744913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Профилактика правонарушений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85750" y="2214563"/>
            <a:ext cx="3744913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Экологическое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85750" y="714375"/>
            <a:ext cx="3744913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Трудовое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214813" y="785813"/>
            <a:ext cx="428625" cy="48418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14813" y="2286000"/>
            <a:ext cx="428625" cy="4841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43375" y="4286250"/>
            <a:ext cx="428625" cy="4841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86250" y="5572125"/>
            <a:ext cx="428625" cy="4841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3" y="571500"/>
            <a:ext cx="4071937" cy="1643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Организация летней трудовой практики;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Облагораживание территории школы (школьные клумбы, Зимний сад, Летний сад).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Уход за животными в Живом уголке;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Облагораживание территории Аллеи Памяти, памятных мест города «Обелиск»;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Ежедневное обеспечение санитарного состояния закрепленных за классами кабинетов;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Генеральные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уборки помещений школы, субботники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/>
              <a:t>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3" y="2286000"/>
            <a:ext cx="4071937" cy="1643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Сетевое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Ярцевским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лесхозом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Школьный проект «Вишневый сад»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Операция «Птицы ждут помощи!»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Благоустройство пришкольной и территории города;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Акция «Генеральная уборка страны»;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Операции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«Подснежник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»; «Вода на Земле» и др.,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Конкурс экологического плаката, приуроченного Дню Земли;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0" y="5500688"/>
            <a:ext cx="4071938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Семейный клуб «Россияне»;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«Клуб  выходного дня» (организация совместных  экскурсионных поездок);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Тематические родительские собрания;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Творческие выставки  поделок, рисунков, проектов;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Дни открытых дверей;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/>
              <a:t>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5" y="4000500"/>
            <a:ext cx="4286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/>
              <a:t> 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Создание банка данных детей, находящихся в социально опасном положении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Оформление стенда «Мои права и обязанности»;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Организация встреч с волонтерами города;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Конкурс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санбюллетеней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«Хочешь быть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здоровым -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будь им»!;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Общешкольная акция «Мы за здоровый образ жизни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/>
          </a:p>
          <a:p>
            <a:pPr algn="ctr">
              <a:buFont typeface="Arial" pitchFamily="34" charset="0"/>
              <a:buChar char="•"/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52737"/>
            <a:ext cx="8501122" cy="387646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000" dirty="0" smtClean="0"/>
              <a:t>В школе традиционно реализуется подпрограмма «Одаренные дети». Основные направления программы: выявление, сопровождение и развитие одаренных детей. </a:t>
            </a:r>
          </a:p>
          <a:p>
            <a:pPr marL="0" indent="0" algn="just">
              <a:buNone/>
            </a:pPr>
            <a:r>
              <a:rPr lang="ru-RU" sz="3000" dirty="0" smtClean="0"/>
              <a:t>	В рамках реализации программы в школе проводятся предметные олимпиады: «Шаг в будущее», школьный этап Всероссийской олимпиады школьников, интеллектуальные, творческие конкурсы разных уровней и направлений, спортивные соревнования, организована работа НОУ «Эврика», проводятся школьные НПК. </a:t>
            </a:r>
            <a:endParaRPr lang="ru-RU" sz="3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Особенности образовательного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://www.uomur.org/uploads/posts/2014-08/1407323313_image001.jpg"/>
          <p:cNvPicPr/>
          <p:nvPr/>
        </p:nvPicPr>
        <p:blipFill>
          <a:blip r:embed="rId2" cstate="print"/>
          <a:srcRect l="15715" t="10297" r="13086" b="8028"/>
          <a:stretch>
            <a:fillRect/>
          </a:stretch>
        </p:blipFill>
        <p:spPr bwMode="auto">
          <a:xfrm>
            <a:off x="539552" y="4653136"/>
            <a:ext cx="1944216" cy="192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dn.vluki.ru/_thumb/1024x768/i/78/2e/782e17a032f29926d03b840545e4ffdc80e5b9ca.jpg"/>
          <p:cNvPicPr/>
          <p:nvPr/>
        </p:nvPicPr>
        <p:blipFill>
          <a:blip r:embed="rId3" cstate="print"/>
          <a:srcRect l="15033" t="4608" r="16247" b="12212"/>
          <a:stretch>
            <a:fillRect/>
          </a:stretch>
        </p:blipFill>
        <p:spPr bwMode="auto">
          <a:xfrm>
            <a:off x="6804248" y="4725144"/>
            <a:ext cx="200023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zhukovanat.ucoz.net/gerb_2-tarasenkov-novi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653136"/>
            <a:ext cx="1857388" cy="1857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60" name="AutoShape 14"/>
          <p:cNvCxnSpPr>
            <a:cxnSpLocks noChangeShapeType="1"/>
          </p:cNvCxnSpPr>
          <p:nvPr/>
        </p:nvCxnSpPr>
        <p:spPr bwMode="auto">
          <a:xfrm rot="5400000">
            <a:off x="4441812" y="2058990"/>
            <a:ext cx="560402" cy="142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928662" y="571480"/>
            <a:ext cx="7459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Структура научного общества учащихся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 «Эврика»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857488" y="1428736"/>
            <a:ext cx="3744912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Общее собрание НОУ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857488" y="2357430"/>
            <a:ext cx="3744912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Совет НОУ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928926" y="3071810"/>
            <a:ext cx="3744912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Научные сеции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6072198" y="4143380"/>
            <a:ext cx="1368425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/>
              <a:t>Гуманитарная</a:t>
            </a:r>
            <a:endParaRPr lang="ru-RU" sz="1600" b="1" dirty="0"/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4572000" y="4143380"/>
            <a:ext cx="14398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/>
              <a:t>Естественно-</a:t>
            </a:r>
          </a:p>
          <a:p>
            <a:pPr algn="ctr"/>
            <a:r>
              <a:rPr lang="ru-RU" sz="1600" b="1" dirty="0"/>
              <a:t>научная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7572396" y="4143380"/>
            <a:ext cx="142876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Первые</a:t>
            </a:r>
          </a:p>
          <a:p>
            <a:pPr algn="ctr"/>
            <a:r>
              <a:rPr lang="ru-RU" b="1" dirty="0"/>
              <a:t> шаги</a:t>
            </a:r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3000364" y="4143380"/>
            <a:ext cx="14398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/>
              <a:t>Краеведение</a:t>
            </a: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1500166" y="4143380"/>
            <a:ext cx="136683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/>
              <a:t>Филологи-</a:t>
            </a:r>
          </a:p>
          <a:p>
            <a:pPr algn="ctr"/>
            <a:r>
              <a:rPr lang="ru-RU" sz="1600" b="1" dirty="0" err="1" smtClean="0"/>
              <a:t>ческая</a:t>
            </a:r>
            <a:endParaRPr lang="ru-RU" sz="1600" b="1" dirty="0"/>
          </a:p>
        </p:txBody>
      </p:sp>
      <p:sp>
        <p:nvSpPr>
          <p:cNvPr id="27659" name="Rectangle 13"/>
          <p:cNvSpPr>
            <a:spLocks noChangeArrowheads="1"/>
          </p:cNvSpPr>
          <p:nvPr/>
        </p:nvSpPr>
        <p:spPr bwMode="auto">
          <a:xfrm>
            <a:off x="214282" y="4143380"/>
            <a:ext cx="12255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err="1" smtClean="0"/>
              <a:t>Валеоло</a:t>
            </a:r>
            <a:r>
              <a:rPr lang="ru-RU" sz="1600" b="1" dirty="0" smtClean="0"/>
              <a:t>-</a:t>
            </a:r>
          </a:p>
          <a:p>
            <a:pPr algn="ctr"/>
            <a:r>
              <a:rPr lang="ru-RU" sz="1600" b="1" dirty="0" err="1" smtClean="0"/>
              <a:t>гическая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cxnSp>
        <p:nvCxnSpPr>
          <p:cNvPr id="27661" name="AutoShape 15"/>
          <p:cNvCxnSpPr>
            <a:cxnSpLocks noChangeShapeType="1"/>
          </p:cNvCxnSpPr>
          <p:nvPr/>
        </p:nvCxnSpPr>
        <p:spPr bwMode="auto">
          <a:xfrm>
            <a:off x="4714876" y="2857496"/>
            <a:ext cx="0" cy="2159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2" name="AutoShape 16"/>
          <p:cNvCxnSpPr>
            <a:cxnSpLocks noChangeShapeType="1"/>
          </p:cNvCxnSpPr>
          <p:nvPr/>
        </p:nvCxnSpPr>
        <p:spPr bwMode="auto">
          <a:xfrm rot="16200000" flipH="1">
            <a:off x="5096662" y="3904469"/>
            <a:ext cx="535147" cy="1283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3" name="AutoShape 17"/>
          <p:cNvCxnSpPr>
            <a:cxnSpLocks noChangeShapeType="1"/>
          </p:cNvCxnSpPr>
          <p:nvPr/>
        </p:nvCxnSpPr>
        <p:spPr bwMode="auto">
          <a:xfrm rot="5400000">
            <a:off x="3533769" y="3895727"/>
            <a:ext cx="504826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4" name="AutoShape 18"/>
          <p:cNvCxnSpPr>
            <a:cxnSpLocks noChangeShapeType="1"/>
            <a:endCxn id="27658" idx="0"/>
          </p:cNvCxnSpPr>
          <p:nvPr/>
        </p:nvCxnSpPr>
        <p:spPr bwMode="auto">
          <a:xfrm rot="10800000" flipV="1">
            <a:off x="2183586" y="3571876"/>
            <a:ext cx="1251751" cy="57150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5" name="AutoShape 19"/>
          <p:cNvCxnSpPr>
            <a:cxnSpLocks noChangeShapeType="1"/>
            <a:stCxn id="27653" idx="1"/>
          </p:cNvCxnSpPr>
          <p:nvPr/>
        </p:nvCxnSpPr>
        <p:spPr bwMode="auto">
          <a:xfrm rot="10800000" flipV="1">
            <a:off x="1071538" y="3359940"/>
            <a:ext cx="1857388" cy="783439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6" name="AutoShape 20"/>
          <p:cNvCxnSpPr>
            <a:cxnSpLocks noChangeShapeType="1"/>
          </p:cNvCxnSpPr>
          <p:nvPr/>
        </p:nvCxnSpPr>
        <p:spPr bwMode="auto">
          <a:xfrm>
            <a:off x="6286512" y="3571876"/>
            <a:ext cx="1571636" cy="57150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7" name="AutoShape 21"/>
          <p:cNvCxnSpPr>
            <a:cxnSpLocks noChangeShapeType="1"/>
          </p:cNvCxnSpPr>
          <p:nvPr/>
        </p:nvCxnSpPr>
        <p:spPr bwMode="auto">
          <a:xfrm>
            <a:off x="5715008" y="3571876"/>
            <a:ext cx="928694" cy="42862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500034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Особенности образовательного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14282" y="4857760"/>
            <a:ext cx="8715436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 школе уже 1</a:t>
            </a:r>
            <a:r>
              <a:rPr lang="en-US" sz="1600" dirty="0" smtClean="0">
                <a:latin typeface="+mj-lt"/>
                <a:ea typeface="+mj-ea"/>
                <a:cs typeface="+mj-cs"/>
              </a:rPr>
              <a:t>7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лет функционирует научное общество учащихся «Эврика»,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которое объединяет школьников с высоким интеллектуальным потенциалом, высокой мот</a:t>
            </a:r>
            <a:r>
              <a:rPr lang="ru-RU" sz="1600" dirty="0">
                <a:latin typeface="+mj-lt"/>
                <a:ea typeface="+mj-ea"/>
                <a:cs typeface="+mj-cs"/>
              </a:rPr>
              <a:t>и</a:t>
            </a:r>
            <a:r>
              <a:rPr kumimoji="0" lang="ru-RU" sz="1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вацией</a:t>
            </a:r>
            <a:r>
              <a:rPr lang="ru-RU" sz="1600" noProof="0" dirty="0" smtClean="0">
                <a:latin typeface="+mj-lt"/>
                <a:ea typeface="+mj-ea"/>
                <a:cs typeface="+mj-cs"/>
              </a:rPr>
              <a:t>, п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озволяет им приобрести навыки научного исследования, проектной деятельности, реализовать свои образовательные потребности, приобрести опыт публичных выступлений и научных дискуссий. Результатом работы НОУ являются ежегодные ученические научно-практические конференции школьного, районного, регионального и всероссийского  уровней. Ученики школы, представившие свои проекты в 2021 г., стали финалистами «Большой перемены».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+mj-lt"/>
                <a:ea typeface="+mj-ea"/>
                <a:cs typeface="+mj-cs"/>
              </a:rPr>
              <a:t>      Формирование единого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 проектного пространства в школе повысило интерес обучающихся к проектной и учебно-исследовательской деятельности.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Рисунок 21" descr="C:\Users\Admin\Desktop\SDC10776.JPG"/>
          <p:cNvPicPr/>
          <p:nvPr/>
        </p:nvPicPr>
        <p:blipFill>
          <a:blip r:embed="rId2" cstate="print"/>
          <a:srcRect l="5291" t="30556" r="51416" b="23061"/>
          <a:stretch>
            <a:fillRect/>
          </a:stretch>
        </p:blipFill>
        <p:spPr bwMode="auto">
          <a:xfrm>
            <a:off x="142844" y="571480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Admin\Desktop\IMG_5913.JPG"/>
          <p:cNvPicPr/>
          <p:nvPr/>
        </p:nvPicPr>
        <p:blipFill>
          <a:blip r:embed="rId3" cstate="print"/>
          <a:srcRect r="18083"/>
          <a:stretch>
            <a:fillRect/>
          </a:stretch>
        </p:blipFill>
        <p:spPr bwMode="auto">
          <a:xfrm>
            <a:off x="7429520" y="500042"/>
            <a:ext cx="17144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Admin\Desktop\SDC10786.JPG"/>
          <p:cNvPicPr/>
          <p:nvPr/>
        </p:nvPicPr>
        <p:blipFill>
          <a:blip r:embed="rId4" cstate="print"/>
          <a:srcRect l="29663" t="21635" r="17731" b="16146"/>
          <a:stretch>
            <a:fillRect/>
          </a:stretch>
        </p:blipFill>
        <p:spPr bwMode="auto">
          <a:xfrm>
            <a:off x="7786710" y="2214554"/>
            <a:ext cx="12144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Admin\Desktop\IMG_5922.JPG"/>
          <p:cNvPicPr/>
          <p:nvPr/>
        </p:nvPicPr>
        <p:blipFill>
          <a:blip r:embed="rId5" cstate="print"/>
          <a:srcRect b="19061"/>
          <a:stretch>
            <a:fillRect/>
          </a:stretch>
        </p:blipFill>
        <p:spPr bwMode="auto">
          <a:xfrm>
            <a:off x="214282" y="2214554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500034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Особенности образовательного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81259"/>
              </p:ext>
            </p:extLst>
          </p:nvPr>
        </p:nvGraphicFramePr>
        <p:xfrm>
          <a:off x="323528" y="764704"/>
          <a:ext cx="8640959" cy="5673959"/>
        </p:xfrm>
        <a:graphic>
          <a:graphicData uri="http://schemas.openxmlformats.org/drawingml/2006/table">
            <a:tbl>
              <a:tblPr/>
              <a:tblGrid>
                <a:gridCol w="3449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3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54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Подготовка обучающихся высокого уровня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25138" marR="25138" marT="12569" marB="125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Наличие индивидуальных учебных планов и индивидуальных образовательных траекторий.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Да.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класс – малые учебные группы (количество -3) -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обучающихся.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11 класс - малые учебные группы (количество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-4)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Итого: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25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уч.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25138" marR="25138" marT="12569" marB="125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Рост доли обучающихся, имеющих достижения (олимпиады, интеллектуальные конкурсы, научно-практические конференции)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2020/21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уч.год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Доля участия  73%, доля качества 32%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Итого: рост доли участия – 5%,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рост доли качества – 6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2021/22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уч.год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Доля участия  73%, доля качества 34%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25138" marR="25138" marT="12569" marB="125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Организация системных исследований, мониторинга индивидуальных достижений учащихся, системы выявления детей с повышенным уровнем способностей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школьной олимпиады и НПК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разных уровней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олимпиадах, конкурсах, конференциях, соревнованиях.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Банка данных «Одаренные дети»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сопровождение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25138" marR="25138" marT="12569" marB="125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ШТУР (школьный тест умственного развития)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5, 6 классы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Выше нормы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13%,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норма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62%,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снижен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9%,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низкий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10%,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очень низкий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6%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Прогрессивные матрицы Равена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10 класс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Высокий -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10%,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средний -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70%,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низкий -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20%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Тест Торренса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 класс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Оригинальность - 13%, разработанность - 12%,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Вербальные тесты творческого мышления «Необычное использование» по Дж. Гилфорду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4 класс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Оригинальность -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20%,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разработанность -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24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%,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Наличие банка данных о детях с повышенным уровнем способностей в различных видах деятельности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Банк данных «Одарённые дети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25138" marR="25138" marT="12569" marB="125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30978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Общая характеристика учреждения………………..3 – 6 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Особенности образовательного процесса………7 – 20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Условия осуществления образовательного процесса…………………………………………………………..21 – 33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Результаты деятельности школы. Качество образования ……………………………………………………34 – 53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Социальная активность и внешнее партнерство……………………………………………………. 54 – 56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Финансово-экономическая деятельность ……..57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Перспективы и планы развития ……………………..58 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500034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Особенности образовательного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40197"/>
              </p:ext>
            </p:extLst>
          </p:nvPr>
        </p:nvGraphicFramePr>
        <p:xfrm>
          <a:off x="179513" y="836712"/>
          <a:ext cx="8640960" cy="5086320"/>
        </p:xfrm>
        <a:graphic>
          <a:graphicData uri="http://schemas.openxmlformats.org/drawingml/2006/table">
            <a:tbl>
              <a:tblPr/>
              <a:tblGrid>
                <a:gridCol w="4037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3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Доля детей, охваченных научной, исследовательской деятельностью в научных обществах учащихся</a:t>
                      </a:r>
                    </a:p>
                  </a:txBody>
                  <a:tcPr marL="47085" marR="47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44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47085" marR="47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2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Установление взаимодействия с учреждениями высшего образования, другими ОО, организациями дополнительного образования детей для расширения возможностей организации исследовательской и проектной деятельности учащихся (договоры о сотрудничестве).</a:t>
                      </a:r>
                    </a:p>
                  </a:txBody>
                  <a:tcPr marL="47085" marR="47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Liberation Mono"/>
                        </a:rPr>
                        <a:t>- Образовательные организации дополнительного образования: МБОУ ДОД ДЮСШ, МБОУ ДОД СЮН,</a:t>
                      </a:r>
                      <a:endParaRPr lang="ru-RU" sz="1200" dirty="0">
                        <a:latin typeface="Liberation Mono"/>
                        <a:ea typeface="Times New Roman"/>
                        <a:cs typeface="Liberation Mono"/>
                      </a:endParaRPr>
                    </a:p>
                    <a:p>
                      <a:pPr marL="933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Liberation Mono"/>
                        </a:rPr>
                        <a:t>- МБОУ ДОД ЦДТ, МБУ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Liberation Mono"/>
                        </a:rPr>
                        <a:t>Ярцевский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Liberation Mono"/>
                        </a:rPr>
                        <a:t> молодежный центр; </a:t>
                      </a:r>
                      <a:endParaRPr lang="ru-RU" sz="1200" dirty="0">
                        <a:latin typeface="Liberation Mono"/>
                        <a:ea typeface="Times New Roman"/>
                        <a:cs typeface="Liberation Mono"/>
                      </a:endParaRPr>
                    </a:p>
                    <a:p>
                      <a:pPr marL="933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Liberation Mono"/>
                        </a:rPr>
                        <a:t>- Учреждения  культуры: городской историко-краеведческий музей; музей МБУ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Liberation Mono"/>
                        </a:rPr>
                        <a:t>Ярцевский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Liberation Mono"/>
                        </a:rPr>
                        <a:t> молодежный центр;</a:t>
                      </a:r>
                      <a:endParaRPr lang="ru-RU" sz="1200" dirty="0">
                        <a:latin typeface="Liberation Mono"/>
                        <a:ea typeface="Times New Roman"/>
                        <a:cs typeface="Liberation Mono"/>
                      </a:endParaRPr>
                    </a:p>
                    <a:p>
                      <a:pPr marL="933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Liberation Mono"/>
                        </a:rPr>
                        <a:t>-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Liberation Mono"/>
                        </a:rPr>
                        <a:t>Ярцевское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Liberation Mono"/>
                        </a:rPr>
                        <a:t> благочиние,    </a:t>
                      </a:r>
                      <a:endParaRPr lang="ru-RU" sz="1200" dirty="0">
                        <a:latin typeface="Liberation Mono"/>
                        <a:ea typeface="Times New Roman"/>
                        <a:cs typeface="Liberation Mono"/>
                      </a:endParaRPr>
                    </a:p>
                    <a:p>
                      <a:pPr marL="933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Liberation Mono"/>
                        </a:rPr>
                        <a:t>- СОГКУ «Центр занятости населения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Liberation Mono"/>
                        </a:rPr>
                        <a:t>Ярцевского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Liberation Mono"/>
                        </a:rPr>
                        <a:t> района»;</a:t>
                      </a:r>
                      <a:endParaRPr lang="ru-RU" sz="1200" dirty="0">
                        <a:latin typeface="Liberation Mono"/>
                        <a:ea typeface="Times New Roman"/>
                        <a:cs typeface="Liberation Mono"/>
                      </a:endParaRPr>
                    </a:p>
                    <a:p>
                      <a:pPr marL="933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Liberation Mono"/>
                        </a:rPr>
                        <a:t>- Приют  для животных «Доброе сердце»; лесхоз.</a:t>
                      </a:r>
                      <a:endParaRPr lang="ru-RU" sz="1200" dirty="0">
                        <a:latin typeface="Liberation Mono"/>
                        <a:ea typeface="Times New Roman"/>
                        <a:cs typeface="Liberation Mono"/>
                      </a:endParaRPr>
                    </a:p>
                  </a:txBody>
                  <a:tcPr marL="47085" marR="47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Наличие системы поощрения педагогов, работающих с одарёнными детьми</a:t>
                      </a:r>
                    </a:p>
                  </a:txBody>
                  <a:tcPr marL="47085" marR="47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Положение о поощрении педагогов, работающих с одарёнными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детьми.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Индивидуальные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и групповые консультации с обучающимися неуспевающими и низко мотивированными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7085" marR="47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7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Наличие мероприятий для родителей по вопросам выявления, поддержки и развития способностей и талантов детей.</a:t>
                      </a:r>
                    </a:p>
                  </a:txBody>
                  <a:tcPr marL="47085" marR="47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Наличие нормативной базы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Непрерывная система олимпиад и интеллектуальных конкурсов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Работа в школе НОУ, исследовательских кружков, конференций исследовательских работ учащихся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Развитие проектной и исследовательской деятельности учащихся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Профориентационная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работа с участием  представителей ВУЗов, колледжей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Чествование одаренных детей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-Обновление банков данных «Одаренные дети», «Методическая копилка педагогов»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Система адресного мониторинга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7085" marR="47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71480"/>
            <a:ext cx="7143800" cy="5786478"/>
          </a:xfrm>
        </p:spPr>
        <p:txBody>
          <a:bodyPr>
            <a:noAutofit/>
          </a:bodyPr>
          <a:lstStyle/>
          <a:p>
            <a:pPr marL="0" indent="266700" algn="just">
              <a:buNone/>
            </a:pPr>
            <a:r>
              <a:rPr lang="ru-RU" sz="1800" dirty="0" smtClean="0"/>
              <a:t>МБОУ СШ № 9 ориентирована на обучение, воспитание и развитие учащихся с учётом их индивидуальных и психофизических особенностей, учебных возможностей, образовательных потребностей, личностных склонностей. Гордостью школы являются 42 золотых, 52 серебряных и 3 «бриллиантовых» медалиста.</a:t>
            </a:r>
          </a:p>
          <a:p>
            <a:pPr marL="0" indent="266700" algn="just">
              <a:buNone/>
            </a:pPr>
            <a:r>
              <a:rPr lang="ru-RU" sz="1800" dirty="0" smtClean="0"/>
              <a:t>      Образовательный процесс организован с учетом  требований о максимально  допустимой нагрузке обучающихся.  Расписание уроков составлено в соответствии с нормативами </a:t>
            </a:r>
            <a:r>
              <a:rPr lang="ru-RU" sz="1800" dirty="0" err="1" smtClean="0"/>
              <a:t>СанПиН</a:t>
            </a:r>
            <a:r>
              <a:rPr lang="ru-RU" sz="1800" dirty="0" smtClean="0"/>
              <a:t>. Продолжительность уроков 40 минут, в 1 классах в 1 полугодии – 30 минут. Перемены по 10-20 минут. Продолжительность учебного года 34 учебные недели, в 1-х классах 33 учебные недели, в 9-х и 11-х – 33 учебные недели без учета периода ГИА. </a:t>
            </a:r>
          </a:p>
          <a:p>
            <a:pPr marL="0" indent="266700" algn="just">
              <a:buNone/>
            </a:pPr>
            <a:r>
              <a:rPr lang="ru-RU" sz="1800" dirty="0" smtClean="0"/>
              <a:t>Средняя наполняемость классов по школе – 19 учеников, в т.ч. в начальной школе – 25 учеников, в основной – 19, в средней – 12 учеников.</a:t>
            </a:r>
          </a:p>
          <a:p>
            <a:pPr marL="0" indent="266700" algn="just">
              <a:buNone/>
            </a:pPr>
            <a:r>
              <a:rPr lang="ru-RU" sz="1800" dirty="0" smtClean="0"/>
              <a:t>В 2021/22 </a:t>
            </a:r>
            <a:r>
              <a:rPr lang="ru-RU" sz="1800" dirty="0" err="1" smtClean="0"/>
              <a:t>уч.г</a:t>
            </a:r>
            <a:r>
              <a:rPr lang="ru-RU" sz="1800" dirty="0" smtClean="0"/>
              <a:t>. отменена кабинетная система. Обучающиеся проходят обучение в отдельных кабинетах, которые имеют АРМ и выход в интернет. </a:t>
            </a:r>
          </a:p>
          <a:p>
            <a:pPr marL="0" indent="266700" algn="just">
              <a:buNone/>
            </a:pPr>
            <a:r>
              <a:rPr lang="ru-RU" sz="1800" dirty="0" smtClean="0"/>
              <a:t>Видео-, ауди- и мультимедийная аппаратура, выход в Интернет позволяют использовать современные формы и методы обучения, ЭОР, интерактивные учебные пособия..</a:t>
            </a:r>
          </a:p>
        </p:txBody>
      </p:sp>
      <p:pic>
        <p:nvPicPr>
          <p:cNvPr id="5" name="Рисунок 4" descr="P2080123"/>
          <p:cNvPicPr/>
          <p:nvPr/>
        </p:nvPicPr>
        <p:blipFill>
          <a:blip r:embed="rId2" cstate="print">
            <a:lum bright="30000" contrast="54000"/>
          </a:blip>
          <a:srcRect l="20731" t="7198" r="4364" b="22066"/>
          <a:stretch>
            <a:fillRect/>
          </a:stretch>
        </p:blipFill>
        <p:spPr bwMode="auto">
          <a:xfrm>
            <a:off x="142844" y="714356"/>
            <a:ext cx="1714512" cy="128588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2910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:\доски\DSC00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1857356" cy="1288345"/>
          </a:xfrm>
          <a:prstGeom prst="rect">
            <a:avLst/>
          </a:prstGeom>
          <a:noFill/>
        </p:spPr>
      </p:pic>
      <p:pic>
        <p:nvPicPr>
          <p:cNvPr id="2051" name="Picture 3" descr="F:\доски\DSC00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214950"/>
            <a:ext cx="1857356" cy="1169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714356"/>
            <a:ext cx="6286544" cy="5857916"/>
          </a:xfrm>
        </p:spPr>
        <p:txBody>
          <a:bodyPr>
            <a:normAutofit fontScale="62500" lnSpcReduction="20000"/>
          </a:bodyPr>
          <a:lstStyle/>
          <a:p>
            <a:pPr marL="0" indent="266700" algn="just">
              <a:buNone/>
            </a:pPr>
            <a:r>
              <a:rPr lang="ru-RU" dirty="0" smtClean="0"/>
              <a:t>Под руководством учителя технологии Романюк Е.А. в школе функционирует зимний сад и живописный пришкольный участок. Зимний сад, пришкольный участок – место проведения практических и исследовательских работ для школьников, проведения экскурсий для воспитанников детских садов микрорайона.</a:t>
            </a:r>
          </a:p>
          <a:p>
            <a:pPr marL="0" indent="266700" algn="just">
              <a:buNone/>
            </a:pPr>
            <a:r>
              <a:rPr lang="ru-RU" dirty="0" smtClean="0"/>
              <a:t>Школьный музей – место проведения уроков гражданственности, встреч с ветеранами, изучения русских и православных традиций и обычаев.</a:t>
            </a:r>
          </a:p>
          <a:p>
            <a:pPr marL="0" indent="266700" algn="just">
              <a:buNone/>
            </a:pPr>
            <a:r>
              <a:rPr lang="ru-RU" dirty="0" smtClean="0"/>
              <a:t>Актовый зал школы – место проведения творческих и интеллектуальных конкурсов, встреч в интересными людьми, проведения общешкольных мероприятий, но он требует ремонта.</a:t>
            </a:r>
          </a:p>
          <a:p>
            <a:pPr marL="0" indent="266700" algn="just">
              <a:buNone/>
            </a:pPr>
            <a:r>
              <a:rPr lang="ru-RU" dirty="0" smtClean="0"/>
              <a:t>Также в школе работают медицинский и прививочный кабинеты, где проводится вакцинация детей и первичный прием школьников. </a:t>
            </a:r>
          </a:p>
          <a:p>
            <a:pPr marL="0" indent="266700" algn="just">
              <a:buNone/>
            </a:pPr>
            <a:r>
              <a:rPr lang="ru-RU" dirty="0" smtClean="0"/>
              <a:t>Библиотека с читальным залом обеспечивают школьников учебной и дополнительной литературой, периодическими изданиями разных направлений. </a:t>
            </a: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0" indent="266700" algn="just">
              <a:buNone/>
            </a:pPr>
            <a:r>
              <a:rPr lang="ru-RU" dirty="0" smtClean="0"/>
              <a:t>Школьная столовая на 300 посадочных мест и буфет обеспечивают школьников горячим питанием.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ap04-001"/>
          <p:cNvPicPr/>
          <p:nvPr/>
        </p:nvPicPr>
        <p:blipFill>
          <a:blip r:embed="rId2" cstate="print"/>
          <a:srcRect b="27289"/>
          <a:stretch>
            <a:fillRect/>
          </a:stretch>
        </p:blipFill>
        <p:spPr bwMode="auto">
          <a:xfrm>
            <a:off x="357158" y="642918"/>
            <a:ext cx="1857388" cy="1285884"/>
          </a:xfrm>
          <a:prstGeom prst="rect">
            <a:avLst/>
          </a:prstGeom>
          <a:noFill/>
        </p:spPr>
      </p:pic>
      <p:pic>
        <p:nvPicPr>
          <p:cNvPr id="6" name="Рисунок 5" descr="IMG_07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72050"/>
            <a:ext cx="1857388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Курносенкова\Фото\IMG_20160905_111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71678"/>
            <a:ext cx="1900251" cy="1357322"/>
          </a:xfrm>
          <a:prstGeom prst="rect">
            <a:avLst/>
          </a:prstGeom>
          <a:noFill/>
        </p:spPr>
      </p:pic>
      <p:pic>
        <p:nvPicPr>
          <p:cNvPr id="1027" name="Picture 3" descr="D:\Курносенкова\Фото\IMG_20160905_111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876"/>
            <a:ext cx="1800238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3563888" cy="10801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Спортивный зал большой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Площадь: 270 м</a:t>
            </a:r>
            <a:r>
              <a:rPr lang="ru-RU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Оборудован спортинвентарем на    93 %.</a:t>
            </a:r>
            <a:endParaRPr lang="ru-RU" sz="2000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57818" y="428604"/>
            <a:ext cx="378618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Спортивный зал  малый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Площадь:    64,7  м</a:t>
            </a:r>
            <a:r>
              <a:rPr kumimoji="0" lang="ru-RU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Оборудован спортинвентарем на   93 %.</a:t>
            </a:r>
            <a:endParaRPr kumimoji="0" lang="ru-RU" sz="2000" b="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5777880"/>
            <a:ext cx="43559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 algn="ctr"/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Тренажерный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зал</a:t>
            </a:r>
          </a:p>
          <a:p>
            <a:pPr lvl="0" algn="ctr"/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Площадь: 66,8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Оборудован действующими тренажерами на  100 %</a:t>
            </a:r>
            <a:endParaRPr kumimoji="0" lang="ru-RU" sz="200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88024" y="5777880"/>
            <a:ext cx="43559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endParaRPr kumimoji="0" lang="ru-RU" sz="200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C:\Users\Admin\Desktop\IMG_20160822_114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736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IMG_20160822_114532.jpg"/>
          <p:cNvPicPr/>
          <p:nvPr/>
        </p:nvPicPr>
        <p:blipFill>
          <a:blip r:embed="rId3" cstate="print"/>
          <a:srcRect t="19485" b="11029"/>
          <a:stretch>
            <a:fillRect/>
          </a:stretch>
        </p:blipFill>
        <p:spPr bwMode="auto">
          <a:xfrm>
            <a:off x="214282" y="3714752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42910" y="142852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C:\Users\Admin\Desktop\IMG_20160905_111521.jpg"/>
          <p:cNvPicPr/>
          <p:nvPr/>
        </p:nvPicPr>
        <p:blipFill>
          <a:blip r:embed="rId4" cstate="print"/>
          <a:srcRect t="15171"/>
          <a:stretch>
            <a:fillRect/>
          </a:stretch>
        </p:blipFill>
        <p:spPr bwMode="auto">
          <a:xfrm>
            <a:off x="214282" y="1428736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285984" y="2571744"/>
            <a:ext cx="4534224" cy="1943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Условия для занятий физкультурой и спортом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61712" y="4234771"/>
            <a:ext cx="3178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Спортивная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площадка 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Отсутствует. Занятия на открытом воздухе проводятся на спортивной площадке МБОУ СШ № 7 и частично в городской зоне отдыха.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b="19550"/>
          <a:stretch/>
        </p:blipFill>
        <p:spPr>
          <a:xfrm rot="2226303">
            <a:off x="4890702" y="2872325"/>
            <a:ext cx="4341656" cy="2613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33CC"/>
                </a:solidFill>
              </a:rPr>
              <a:t>Организация летнего отдыха детей</a:t>
            </a:r>
          </a:p>
          <a:p>
            <a:pPr marL="0" indent="0" algn="just">
              <a:buNone/>
            </a:pPr>
            <a:r>
              <a:rPr lang="ru-RU" sz="1800" dirty="0" smtClean="0"/>
              <a:t>          Для организации летнего отдыха детей школа традиционно использует собственные ресурсы и ресурсы других образовательных учреждений микрорайона и баз отдыха. В июне 2022 г. в школе организована работа одного отряда ЛШЛО, 20 школьников 7-10 лет имели возможность провести интересно один из летних месяцев.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15350"/>
          <a:stretch/>
        </p:blipFill>
        <p:spPr>
          <a:xfrm rot="20166976">
            <a:off x="-62763" y="2659183"/>
            <a:ext cx="4233915" cy="2726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-651" r="-399" b="22301"/>
          <a:stretch/>
        </p:blipFill>
        <p:spPr>
          <a:xfrm>
            <a:off x="2844222" y="3255105"/>
            <a:ext cx="3523351" cy="3680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785794"/>
            <a:ext cx="400052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 школе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работает оборудованная столовая на 300 посадочных мест.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дети имеют возможность получать горячее питание. Учащиеся начальной школы, а также дети из малообеспеченных семей полностью обеспечены  бесплатными горячими завтраками. Учащиеся ГПД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обеспечены горячими обедами.</a:t>
            </a:r>
            <a:endParaRPr kumimoji="0" lang="ru-RU" sz="160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2844" y="5929330"/>
            <a:ext cx="4000528" cy="794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Также в школе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работает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буфет, где ученики могут покупать напитки, выпечку, салаты и т.д.</a:t>
            </a:r>
            <a:endParaRPr kumimoji="0" lang="ru-RU" sz="160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72066" y="857232"/>
            <a:ext cx="385765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школе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организована работа медицинского кабинета в соответствии с расписанием, утвержденным ОГБУЗ ЯЦРБ</a:t>
            </a:r>
            <a:endParaRPr kumimoji="0" lang="ru-RU" sz="160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143472" y="5929330"/>
            <a:ext cx="4000528" cy="651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Также в школе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функционирует прививочный кабинет</a:t>
            </a:r>
            <a:endParaRPr kumimoji="0" lang="ru-RU" sz="160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5581153">
            <a:off x="3387902" y="5249139"/>
            <a:ext cx="1994638" cy="522237"/>
          </a:xfrm>
          <a:prstGeom prst="curvedDown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400000" flipH="1">
            <a:off x="3321834" y="1535893"/>
            <a:ext cx="2214578" cy="428627"/>
          </a:xfrm>
          <a:prstGeom prst="curvedDownArrow">
            <a:avLst>
              <a:gd name="adj1" fmla="val 25000"/>
              <a:gd name="adj2" fmla="val 88109"/>
              <a:gd name="adj3" fmla="val 25000"/>
            </a:avLst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5581153" flipV="1">
            <a:off x="4002978" y="5187788"/>
            <a:ext cx="1994638" cy="566948"/>
          </a:xfrm>
          <a:prstGeom prst="curvedDown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5400000" flipH="1" flipV="1">
            <a:off x="3860726" y="1568506"/>
            <a:ext cx="2245080" cy="536780"/>
          </a:xfrm>
          <a:prstGeom prst="curvedDown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488" y="2714620"/>
            <a:ext cx="3786214" cy="1943076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Организация питания и медицинского обслуживания</a:t>
            </a:r>
            <a:endParaRPr lang="ru-RU" sz="2800" b="1" dirty="0"/>
          </a:p>
        </p:txBody>
      </p:sp>
      <p:pic>
        <p:nvPicPr>
          <p:cNvPr id="14" name="Рисунок 13" descr="C:\Users\Admin\Desktop\IMG_20160905_121626.jpg"/>
          <p:cNvPicPr/>
          <p:nvPr/>
        </p:nvPicPr>
        <p:blipFill>
          <a:blip r:embed="rId2" cstate="print"/>
          <a:srcRect t="16947" b="23918"/>
          <a:stretch>
            <a:fillRect/>
          </a:stretch>
        </p:blipFill>
        <p:spPr bwMode="auto">
          <a:xfrm>
            <a:off x="357158" y="3143248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Admin\Desktop\IMG_20160905_111903.jpg"/>
          <p:cNvPicPr/>
          <p:nvPr/>
        </p:nvPicPr>
        <p:blipFill>
          <a:blip r:embed="rId3" cstate="print"/>
          <a:srcRect t="15598"/>
          <a:stretch>
            <a:fillRect/>
          </a:stretch>
        </p:blipFill>
        <p:spPr bwMode="auto">
          <a:xfrm>
            <a:off x="6500826" y="1785926"/>
            <a:ext cx="24250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dmin\Desktop\IMG_20160905_111711.jpg"/>
          <p:cNvPicPr/>
          <p:nvPr/>
        </p:nvPicPr>
        <p:blipFill>
          <a:blip r:embed="rId4" cstate="print"/>
          <a:srcRect l="6414" t="27524" r="17905" b="23656"/>
          <a:stretch>
            <a:fillRect/>
          </a:stretch>
        </p:blipFill>
        <p:spPr bwMode="auto">
          <a:xfrm>
            <a:off x="6572264" y="4071942"/>
            <a:ext cx="24189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Обеспечение безопасности в школе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7554" y="2428868"/>
            <a:ext cx="2428892" cy="135732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Система безопасности в школе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000240"/>
            <a:ext cx="2857552" cy="1928826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</a:rPr>
              <a:t>Физическая безопасность</a:t>
            </a:r>
            <a:r>
              <a:rPr lang="ru-RU" sz="1400" dirty="0" smtClean="0">
                <a:solidFill>
                  <a:srgbClr val="006600"/>
                </a:solidFill>
              </a:rPr>
              <a:t>: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 Тревожная кнопка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Дежурный администратор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Дежурные учителя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 • Дежурный класс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Вахтер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 Сторожа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 Система видеонаблюдения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3174" y="5286388"/>
            <a:ext cx="4357718" cy="142876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</a:rPr>
              <a:t>Поведение в ЧС</a:t>
            </a:r>
            <a:r>
              <a:rPr lang="ru-RU" sz="1400" dirty="0" smtClean="0">
                <a:solidFill>
                  <a:srgbClr val="006600"/>
                </a:solidFill>
              </a:rPr>
              <a:t>: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 Инструктажи по ОТ технического персонала и </a:t>
            </a:r>
            <a:r>
              <a:rPr lang="ru-RU" sz="1400" dirty="0" err="1" smtClean="0">
                <a:solidFill>
                  <a:srgbClr val="006600"/>
                </a:solidFill>
              </a:rPr>
              <a:t>педколлектива</a:t>
            </a:r>
            <a:endParaRPr lang="ru-RU" sz="1400" dirty="0" smtClean="0">
              <a:solidFill>
                <a:srgbClr val="0066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  Инструктажи обучающихся по ПБ;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 Обучение лиц, ответственных за ОТ в школе;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  Тренировочные эвакуации 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66" y="2000240"/>
            <a:ext cx="2857552" cy="1928826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</a:rPr>
              <a:t>Пожарная безопасность</a:t>
            </a:r>
            <a:r>
              <a:rPr lang="ru-RU" sz="1400" dirty="0" smtClean="0">
                <a:solidFill>
                  <a:srgbClr val="006600"/>
                </a:solidFill>
              </a:rPr>
              <a:t>: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Огнетушители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Автоматическая пожарная сигнализация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Первичные средства пожаротушения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Средства связи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Планы эвакуации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1071546"/>
            <a:ext cx="5000660" cy="928694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</a:rPr>
              <a:t>Нормативно-правовая база по ОТ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 • федеральные, региональные, локальные акты;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инструкции по охране труда;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 • журналы по охране труда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3929066"/>
            <a:ext cx="3786214" cy="1357322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</a:rPr>
              <a:t>Материально-техническое обеспечение</a:t>
            </a:r>
            <a:r>
              <a:rPr lang="ru-RU" sz="1400" dirty="0" smtClean="0">
                <a:solidFill>
                  <a:srgbClr val="0066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 контроль и ремонт систем тепло-,  </a:t>
            </a:r>
            <a:r>
              <a:rPr lang="ru-RU" sz="1400" dirty="0" err="1" smtClean="0">
                <a:solidFill>
                  <a:srgbClr val="006600"/>
                </a:solidFill>
              </a:rPr>
              <a:t>водо</a:t>
            </a:r>
            <a:r>
              <a:rPr lang="ru-RU" sz="1400" dirty="0" smtClean="0">
                <a:solidFill>
                  <a:srgbClr val="006600"/>
                </a:solidFill>
              </a:rPr>
              <a:t>-, энергоснабжения;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Текущий ремонт здания и учебных помещений;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 Замена мебели и оборудования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29256" y="3929066"/>
            <a:ext cx="3500462" cy="1357322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</a:rPr>
              <a:t>Медицинская безопасность</a:t>
            </a:r>
            <a:r>
              <a:rPr lang="ru-RU" sz="1400" dirty="0" smtClean="0">
                <a:solidFill>
                  <a:srgbClr val="006600"/>
                </a:solidFill>
              </a:rPr>
              <a:t>: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 Медицинский кабинет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Прививочный кабинет кабинет 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• Профилактика травматизма 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16200000">
            <a:off x="4404267" y="2096535"/>
            <a:ext cx="478342" cy="285752"/>
          </a:xfrm>
          <a:prstGeom prst="notchedRightArrow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0800000">
            <a:off x="3000364" y="2928934"/>
            <a:ext cx="406904" cy="285752"/>
          </a:xfrm>
          <a:prstGeom prst="notchedRightArrow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7545701">
            <a:off x="3746129" y="3677591"/>
            <a:ext cx="406904" cy="285752"/>
          </a:xfrm>
          <a:prstGeom prst="notchedRightArrow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3085822">
            <a:off x="5178604" y="3677148"/>
            <a:ext cx="406904" cy="285752"/>
          </a:xfrm>
          <a:prstGeom prst="notchedRightArrow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5715008" y="2928934"/>
            <a:ext cx="406904" cy="285752"/>
          </a:xfrm>
          <a:prstGeom prst="notchedRightArrow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3857620" y="4357694"/>
            <a:ext cx="1571636" cy="285752"/>
          </a:xfrm>
          <a:prstGeom prst="notchedRightArrow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47402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Создание условий здоровьесберегающей среды школьников идет по следующим направлениям: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ru-RU" dirty="0" smtClean="0"/>
              <a:t>  </a:t>
            </a:r>
            <a:r>
              <a:rPr lang="ru-RU" sz="2400" dirty="0" smtClean="0"/>
              <a:t>исполнение требований </a:t>
            </a:r>
            <a:r>
              <a:rPr lang="ru-RU" sz="2400" dirty="0" err="1" smtClean="0"/>
              <a:t>СанПиН</a:t>
            </a:r>
            <a:r>
              <a:rPr lang="ru-RU" sz="2400" dirty="0" smtClean="0"/>
              <a:t> к зданию;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ru-RU" sz="2400" dirty="0" smtClean="0"/>
              <a:t>   исполнение требований </a:t>
            </a:r>
            <a:r>
              <a:rPr lang="ru-RU" sz="2400" dirty="0" err="1" smtClean="0"/>
              <a:t>СанПиН</a:t>
            </a:r>
            <a:r>
              <a:rPr lang="ru-RU" sz="2400" dirty="0" smtClean="0"/>
              <a:t> к организации УВП;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ru-RU" sz="2400" dirty="0" smtClean="0"/>
              <a:t>   систематическое использование в УВП </a:t>
            </a:r>
            <a:r>
              <a:rPr lang="ru-RU" sz="2400" dirty="0" err="1" smtClean="0"/>
              <a:t>здоровьесберегаю-щих</a:t>
            </a:r>
            <a:r>
              <a:rPr lang="ru-RU" sz="2400" dirty="0" smtClean="0"/>
              <a:t> технологий;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ru-RU" sz="2400" dirty="0" smtClean="0"/>
              <a:t>   пропаганда ЗОЖ и воспитание ценностного отношения к здоровью на уроках и во внеурочное время.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ru-RU" sz="2400" dirty="0" smtClean="0"/>
              <a:t> организация и проведение внеклассных мероприятий по формированию навыков ЗОЖ у школьников.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0648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28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Результаты реализации направлений по формированию здоровье сберегающей среды: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Проведение ежегодного косметического ремонта здания и учебных кабинетов;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Соблюдение светового и воздушного режима , по возможности, теплового;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Соблюдение </a:t>
            </a:r>
            <a:r>
              <a:rPr lang="ru-RU" sz="1800" dirty="0" err="1" smtClean="0"/>
              <a:t>СанПиН</a:t>
            </a:r>
            <a:r>
              <a:rPr lang="ru-RU" sz="1800" dirty="0" smtClean="0"/>
              <a:t> при составлении расписания урочной и внеурочной деятельности;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Организация учебных занятий с учетом валеологических требований к организации учебного процесса и возрастными особенностями учащихся;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Соблюдение норм </a:t>
            </a:r>
            <a:r>
              <a:rPr lang="ru-RU" sz="1800" dirty="0" err="1" smtClean="0"/>
              <a:t>СанПиН</a:t>
            </a:r>
            <a:r>
              <a:rPr lang="ru-RU" sz="1800" dirty="0" smtClean="0"/>
              <a:t> по объему домашних заданий: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Организация занятий физической культурой в соответствии с физкультурной группой здоровья и состоянием спортивных залов и площадки;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Организация работы спортивных секций, кружков, соревнований, внеклассных мероприятий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31945"/>
              </p:ext>
            </p:extLst>
          </p:nvPr>
        </p:nvGraphicFramePr>
        <p:xfrm>
          <a:off x="714348" y="3071810"/>
          <a:ext cx="792961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56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446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Максимальный объем нагрузки (</a:t>
                      </a:r>
                      <a:r>
                        <a:rPr lang="ru-RU" i="1" dirty="0" smtClean="0"/>
                        <a:t>по всем предметам)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38"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–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  ч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38">
                <a:tc>
                  <a:txBody>
                    <a:bodyPr/>
                    <a:lstStyle/>
                    <a:p>
                      <a:r>
                        <a:rPr lang="ru-RU" dirty="0" smtClean="0"/>
                        <a:t>4 –</a:t>
                      </a:r>
                      <a:r>
                        <a:rPr lang="ru-RU" baseline="0" dirty="0" smtClean="0"/>
                        <a:t> 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38">
                <a:tc>
                  <a:txBody>
                    <a:bodyPr/>
                    <a:lstStyle/>
                    <a:p>
                      <a:r>
                        <a:rPr lang="ru-RU" dirty="0" smtClean="0"/>
                        <a:t>6 – 8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 ч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418">
                <a:tc>
                  <a:txBody>
                    <a:bodyPr/>
                    <a:lstStyle/>
                    <a:p>
                      <a:r>
                        <a:rPr lang="ru-RU" dirty="0" smtClean="0"/>
                        <a:t>9 –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 – 4 ч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074" name="AutoShape 2" descr="https://cdnimg.rg.ru/pril/46/50/41/5430_2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Организация учебно-воспитательного процесса для учащихся с ОВЗ и детей-инвалидов</a:t>
            </a:r>
            <a:endParaRPr lang="ru-RU" sz="31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На основании медицинских справок и заключений ПМПК в школе организован УВП для учащихся с ОВЗ и детей-инвалидов по индивидуальным учебным планам в соответствии с требованиями СанПиН и рекомендациями ПМПК. </a:t>
            </a:r>
          </a:p>
          <a:p>
            <a:pPr algn="just">
              <a:buNone/>
            </a:pPr>
            <a:r>
              <a:rPr lang="ru-RU" dirty="0" smtClean="0"/>
              <a:t>В 2021/22 </a:t>
            </a:r>
            <a:r>
              <a:rPr lang="ru-RU" dirty="0" err="1" smtClean="0"/>
              <a:t>уч.г</a:t>
            </a:r>
            <a:r>
              <a:rPr lang="ru-RU" dirty="0" smtClean="0"/>
              <a:t>. в школе на дому обучалось 4 учащихся, из них 2 относятся к категории дети-инвалиды. Ученик 10 класса, помимо индивидуального обучения на дому, использовал возможности дистанционного  обучения.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35280" cy="3682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1. Общая характеристика МБОУ СШ № 9</a:t>
            </a:r>
            <a:endParaRPr lang="ru-RU" sz="32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541100"/>
              </p:ext>
            </p:extLst>
          </p:nvPr>
        </p:nvGraphicFramePr>
        <p:xfrm>
          <a:off x="179388" y="571482"/>
          <a:ext cx="8821768" cy="60258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0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1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7075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Название ОУ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Муниципальное бюджетное общеобразовательное учреждение средняя школа № 9  г. Ярцево Смоленской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202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Тип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Общеобразовательное учреждение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202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Организационно - 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правовая форма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Муниципальное учреждение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202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Год основания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1988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202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Директор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Хайкова Елена Анатольевна, «Почётный работник общего образования РФ»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74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Лицензия на право ведения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образовательной деятельности</a:t>
                      </a:r>
                      <a:endParaRPr lang="ru-RU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№ 4662 от 14.10.2011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7075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Свидетельство о государственной аккредитации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№ 1787 от 07.03.2012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202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Устав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Зарегистрирован 16.06.2015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4727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Количество учеников на конец года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298 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школьников,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400" baseline="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классов-комплектов</a:t>
                      </a:r>
                      <a:endParaRPr lang="ru-RU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Начальная школа: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99 учеников. Основная 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школа: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175 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ученика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Старшая школа: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24 учеников. Средняя 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наполняемость классов: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400" baseline="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учеников.</a:t>
                      </a:r>
                      <a:endParaRPr lang="ru-RU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6797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Режим работы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5-дневная 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неделя в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– 11 классах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смена, 2 потока :</a:t>
                      </a:r>
                      <a:r>
                        <a:rPr lang="ru-RU" sz="1400" baseline="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начало 1 потока 8.00, 2 потока 8. 50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вторая половина дня для проведения кружков, факультативов, спортивных секций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Группа продлённого дня для учащихся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2 - 3</a:t>
                      </a:r>
                      <a:r>
                        <a:rPr lang="ru-RU" sz="1400" baseline="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. с 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12.00 до 18.00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7075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Контакты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Телефон и факс:(848143) 5-37-13, 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e-mail: </a:t>
                      </a:r>
                      <a:r>
                        <a:rPr lang="en-US" sz="1400" i="0" u="sng" dirty="0">
                          <a:solidFill>
                            <a:srgbClr val="0000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  <a:hlinkClick r:id="rId2"/>
                        </a:rPr>
                        <a:t>mboush9@yandex.ru</a:t>
                      </a:r>
                      <a:endParaRPr lang="ru-RU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963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Адрес сайта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school-9.gov67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ru</a:t>
                      </a:r>
                      <a:endParaRPr lang="ru-RU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216"/>
            <a:ext cx="8572560" cy="607223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Кадровый потенциал школы обеспечивает реализацию образовательных и воспитательных программ 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Администрация школы: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Педагогический состав: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44593"/>
              </p:ext>
            </p:extLst>
          </p:nvPr>
        </p:nvGraphicFramePr>
        <p:xfrm>
          <a:off x="285720" y="1785928"/>
          <a:ext cx="8501121" cy="1942490"/>
        </p:xfrm>
        <a:graphic>
          <a:graphicData uri="http://schemas.openxmlformats.org/drawingml/2006/table">
            <a:tbl>
              <a:tblPr/>
              <a:tblGrid>
                <a:gridCol w="2201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7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2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Специальность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Педагоги-ческий стаж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Административный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стаж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Хайкова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Е.А.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Маслобойникова Н. И.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замдиректора по ВР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24 года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Курносенкова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В.А.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замдиректора по УВР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география и биология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95822"/>
              </p:ext>
            </p:extLst>
          </p:nvPr>
        </p:nvGraphicFramePr>
        <p:xfrm>
          <a:off x="214282" y="4149080"/>
          <a:ext cx="8643997" cy="2183715"/>
        </p:xfrm>
        <a:graphic>
          <a:graphicData uri="http://schemas.openxmlformats.org/drawingml/2006/table">
            <a:tbl>
              <a:tblPr/>
              <a:tblGrid>
                <a:gridCol w="1219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6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89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858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024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Кол-во учителей, в т.ч. администрации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Награды, грамоты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Квалификационная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категория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Прошли курсы повышения квалификации </a:t>
                      </a:r>
                      <a:r>
                        <a:rPr lang="ru-RU" sz="14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(за уч. год)</a:t>
                      </a:r>
                      <a:endParaRPr lang="ru-RU" sz="14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Количество, пройденных курсов повышения квалификации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(за уч. год)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77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Муници-пального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уровня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Региональ-ного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уровня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Федераль-ного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уровня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 (62,5%)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(31,5%)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12858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 школы активно участвуют в инновационной деятельности, научно-практических конференциях, семинарах и т.д.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 участия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91706"/>
              </p:ext>
            </p:extLst>
          </p:nvPr>
        </p:nvGraphicFramePr>
        <p:xfrm>
          <a:off x="142844" y="1500173"/>
          <a:ext cx="8858313" cy="46628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4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8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2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06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Кол-во </a:t>
                      </a:r>
                      <a:r>
                        <a:rPr lang="ru-RU" sz="1600" dirty="0" err="1" smtClean="0"/>
                        <a:t>уч-ков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Результат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1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Заседания ШМО, педсоветы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Выступления,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обобщение опыта работы, разработка программы «Рабочая программа воспитания»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753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Муниципаль-ный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Заседания РМО, НПК, Единый методический день,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Педагогические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Орещенковские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чтения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Семинар «Организация исследовательской и проектной деятельности»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Выступления,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представление опыта работы , участие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27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1041400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конкурс учебно-опытных участков.  </a:t>
                      </a:r>
                    </a:p>
                    <a:p>
                      <a:pPr defTabSz="1041400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Смотр природоохранной</a:t>
                      </a:r>
                      <a:r>
                        <a:rPr lang="ru-RU" sz="12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работы</a:t>
                      </a:r>
                      <a:endParaRPr lang="ru-RU" sz="12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defTabSz="1041400"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«Налоги – паруса государства»</a:t>
                      </a:r>
                    </a:p>
                    <a:p>
                      <a:pPr defTabSz="1041400">
                        <a:buFont typeface="Arial" pitchFamily="34" charset="0"/>
                        <a:buChar char="•"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место, 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</a:p>
                    <a:p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Спецприз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47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Профтестирование</a:t>
                      </a: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этнографический, географический диктанты,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Диктант Победы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«Атомный урок»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baseline="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7" y="1073250"/>
          <a:ext cx="8640961" cy="5608575"/>
        </p:xfrm>
        <a:graphic>
          <a:graphicData uri="http://schemas.openxmlformats.org/drawingml/2006/table">
            <a:tbl>
              <a:tblPr/>
              <a:tblGrid>
                <a:gridCol w="1906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9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1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39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</a:rPr>
                        <a:t>Ф.И.О.учителя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22257" marR="22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Предмет,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категория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2257" marR="22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Тема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2257" marR="22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Где рассматривался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данный опыт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2257" marR="22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27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Муниципальный уровень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Давыдова Л.Н.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Учитель русского языка и литературы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Эффективное использование методов и приёмов продуктивных технологий на уроках русского языка. Технология развития критического мышления через чтение и письмо.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Заседание проблемных групп внутрисетевого сотрудничества МОС №2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Изотова В.А.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Учитель математики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Формирование функциональной грамотности – одна из основных задач ФГОС. Развитие математической грамотности.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Заседание проблемных групп внутрисетевого сотрудничества МОС №2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Маслобойникова Н.И.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Учитель русского языка и литературы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Феномен творчества Б. Васильева: если душа болит, значит она живая.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Районные </a:t>
                      </a: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педагогические Орещен ковские чтения «Персоналии в контексте исторического краеведения»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Шустова Е.В.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Учитель географии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Персонифицированная топонимика Смоленской области в названиях городов и населённых пунктов.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Районные 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900">
                          <a:latin typeface="Times New Roman"/>
                          <a:ea typeface="Times New Roman"/>
                        </a:rPr>
                        <a:t> педагогические Орещенковские чтения «Персоналии в контексте исторического краеведения»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5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Максимович Н.Е.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Учитель химии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 Формирование ученика-исследователя на уроках-экскурсиях.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Семинар для пед. работников «Организация исследовательской и проектной деятельности естественно-научной направленности в ОУ Ярцевского района»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Маслобойникова Н.И.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Учитель русского языка и литературы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Феномен творчества Б. Васильева: если душа болит, значит она живая.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 Единый методический день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9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Изотова В.А.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Учитель математики, первая.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Формирование функциональной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</a:rPr>
                        <a:t>грамотности-одна</a:t>
                      </a: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 из основных задач ФГОС. Развитие   математической грамотности. 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Единый методический день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Рыжанкова Н.А.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Учитель английского языка, высшая.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Развитие функциональной грамотности на уроках английского языка.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Единый методический день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9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Шустов Е.В.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Учитель географии ,высшая.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Из опыта работы учителя географии по подготовке к ВПР в 6 классе вопросов краеведческой направленности.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Единый методический день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2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Даниелян Э.Р.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Учитель русского языка и литературы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Технологии уровневой дифференциации проблемного обучения на уроках русского языка и литературы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Единый методический день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5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Медведева Т.В.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Учитель технологии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,первая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Использование методов проектной деятельности на уроках технологии.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Единый методический день</a:t>
                      </a:r>
                    </a:p>
                  </a:txBody>
                  <a:tcPr marL="22257" marR="2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694729"/>
            <a:ext cx="889248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Апробация, обобщение и распространение эффективного  педагогического опыта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Условия осуществления образовательного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процесса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baseline="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70161"/>
              </p:ext>
            </p:extLst>
          </p:nvPr>
        </p:nvGraphicFramePr>
        <p:xfrm>
          <a:off x="611560" y="1556792"/>
          <a:ext cx="8208912" cy="3797576"/>
        </p:xfrm>
        <a:graphic>
          <a:graphicData uri="http://schemas.openxmlformats.org/drawingml/2006/table">
            <a:tbl>
              <a:tblPr/>
              <a:tblGrid>
                <a:gridCol w="1811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0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4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32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171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Всероссийский уровень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8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Хайкова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Е.А.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Рыжанкова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Н.А.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Киселёва И.С.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Шустова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Е.В.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Директор школы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Учитель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анг.языка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Учитель истории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Учитель физ.культуры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Учитель географии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Всероссийская апробация комплекса мер по диагностике и развитию компетенций, необходимых для профессионального и личностного роста педагогов.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https://www.gcro.ru/shnor-meropr/monit-rosta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8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Дроздова И.И.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Учитель физики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Устройство и принципы работы атомного реактора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Всероссийский «Атомный урок»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8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Шустова Е.В.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Учитель географии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Атомная энергетика: особенности, проблемы и перспективы развития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Всероссийский «Атомный урок»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908720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Апробация, обобщение и распространение эффективного  педагогического опыта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2" y="406183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Результаты единого государственного экзамена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1284" y="63065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532" y="825685"/>
            <a:ext cx="8714599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2021/22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15 учеников 11 классы были допущены к ГИА. ГИА все ученики 11 класса проходили в форме ЕГЭ.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ГИА по русскому языку 3 выпускников получили более 80 баллов. По  ученик (золотой медалист) на ЕГЭ по истории получил 100 баллов и по обществознанию 98 баллов.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52887"/>
              </p:ext>
            </p:extLst>
          </p:nvPr>
        </p:nvGraphicFramePr>
        <p:xfrm>
          <a:off x="361932" y="1491805"/>
          <a:ext cx="8520119" cy="4406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6307">
                  <a:extLst>
                    <a:ext uri="{9D8B030D-6E8A-4147-A177-3AD203B41FA5}">
                      <a16:colId xmlns:a16="http://schemas.microsoft.com/office/drawing/2014/main" xmlns="" val="3782006873"/>
                    </a:ext>
                  </a:extLst>
                </a:gridCol>
                <a:gridCol w="850443">
                  <a:extLst>
                    <a:ext uri="{9D8B030D-6E8A-4147-A177-3AD203B41FA5}">
                      <a16:colId xmlns:a16="http://schemas.microsoft.com/office/drawing/2014/main" xmlns="" val="268450673"/>
                    </a:ext>
                  </a:extLst>
                </a:gridCol>
                <a:gridCol w="868371">
                  <a:extLst>
                    <a:ext uri="{9D8B030D-6E8A-4147-A177-3AD203B41FA5}">
                      <a16:colId xmlns:a16="http://schemas.microsoft.com/office/drawing/2014/main" xmlns="" val="2799681278"/>
                    </a:ext>
                  </a:extLst>
                </a:gridCol>
                <a:gridCol w="1526092">
                  <a:extLst>
                    <a:ext uri="{9D8B030D-6E8A-4147-A177-3AD203B41FA5}">
                      <a16:colId xmlns:a16="http://schemas.microsoft.com/office/drawing/2014/main" xmlns="" val="490691698"/>
                    </a:ext>
                  </a:extLst>
                </a:gridCol>
                <a:gridCol w="1529453">
                  <a:extLst>
                    <a:ext uri="{9D8B030D-6E8A-4147-A177-3AD203B41FA5}">
                      <a16:colId xmlns:a16="http://schemas.microsoft.com/office/drawing/2014/main" xmlns="" val="2030776772"/>
                    </a:ext>
                  </a:extLst>
                </a:gridCol>
                <a:gridCol w="1529453">
                  <a:extLst>
                    <a:ext uri="{9D8B030D-6E8A-4147-A177-3AD203B41FA5}">
                      <a16:colId xmlns:a16="http://schemas.microsoft.com/office/drawing/2014/main" xmlns="" val="801704452"/>
                    </a:ext>
                  </a:extLst>
                </a:gridCol>
              </a:tblGrid>
              <a:tr h="34323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Предмет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</a:t>
                      </a:r>
                      <a:r>
                        <a:rPr lang="ru-RU" sz="1800" dirty="0" err="1">
                          <a:effectLst/>
                        </a:rPr>
                        <a:t>уч</a:t>
                      </a:r>
                      <a:r>
                        <a:rPr lang="ru-RU" sz="1800" dirty="0">
                          <a:effectLst/>
                        </a:rPr>
                        <a:t>-ков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 балл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Сдали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074115"/>
                  </a:ext>
                </a:extLst>
              </a:tr>
              <a:tr h="609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Выше минимума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Минимум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Ниже минимума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2262916"/>
                  </a:ext>
                </a:extLst>
              </a:tr>
              <a:tr h="34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69,00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1310640"/>
                  </a:ext>
                </a:extLst>
              </a:tr>
              <a:tr h="34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Математика (П)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56,33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8043135"/>
                  </a:ext>
                </a:extLst>
              </a:tr>
              <a:tr h="34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Математика (Б)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9911295"/>
                  </a:ext>
                </a:extLst>
              </a:tr>
              <a:tr h="34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32,50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452056"/>
                  </a:ext>
                </a:extLst>
              </a:tr>
              <a:tr h="34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История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6127067"/>
                  </a:ext>
                </a:extLst>
              </a:tr>
              <a:tr h="34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47,30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4990118"/>
                  </a:ext>
                </a:extLst>
              </a:tr>
              <a:tr h="34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61,80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8137030"/>
                  </a:ext>
                </a:extLst>
              </a:tr>
              <a:tr h="34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42,20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0648484"/>
                  </a:ext>
                </a:extLst>
              </a:tr>
              <a:tr h="34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9929533"/>
                  </a:ext>
                </a:extLst>
              </a:tr>
              <a:tr h="34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Английский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52,50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26228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5164"/>
            <a:ext cx="8640960" cy="5692836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00FF"/>
                </a:solidFill>
              </a:rPr>
              <a:t> Аттестаты о среднем общем образовании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FF"/>
                </a:solidFill>
              </a:rPr>
              <a:t>получили все 15 выпускников, из них Султанов А. получили аттестат особого образца – с отличием и золотую медаль.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654008"/>
            <a:ext cx="8640960" cy="470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ГИА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 класса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http://proffisdiplom.com/i/files/files/foto/attestat14%20kir%20pril.jpg"/>
          <p:cNvPicPr>
            <a:picLocks noChangeAspect="1" noChangeArrowheads="1"/>
          </p:cNvPicPr>
          <p:nvPr/>
        </p:nvPicPr>
        <p:blipFill>
          <a:blip r:embed="rId2" cstate="print"/>
          <a:srcRect l="12500" r="6250" b="5556"/>
          <a:stretch>
            <a:fillRect/>
          </a:stretch>
        </p:blipFill>
        <p:spPr bwMode="auto">
          <a:xfrm>
            <a:off x="6357950" y="4643446"/>
            <a:ext cx="2428892" cy="204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://bessonovarenata.ru/wp-content/uploads/2019/02/12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82" y="3356992"/>
            <a:ext cx="2539050" cy="190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629590"/>
            <a:ext cx="8880921" cy="3721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Результаты государственной итоговой аттестации в 9-х классах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24" y="1001702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К государственной итоговой аттестации за курс основной школы были допущены все 36 учеников 9-х классов. </a:t>
            </a:r>
          </a:p>
          <a:p>
            <a:pPr algn="just"/>
            <a:r>
              <a:rPr lang="ru-RU" dirty="0"/>
              <a:t>В </a:t>
            </a:r>
            <a:r>
              <a:rPr lang="ru-RU" dirty="0" smtClean="0"/>
              <a:t>2022 </a:t>
            </a:r>
            <a:r>
              <a:rPr lang="ru-RU" dirty="0"/>
              <a:t>г. ГИА за курс основной школы проходила в форме </a:t>
            </a:r>
            <a:r>
              <a:rPr lang="ru-RU" dirty="0" smtClean="0"/>
              <a:t>ОГЭ. Выпускники 9 класса проходили ГИА по </a:t>
            </a:r>
            <a:r>
              <a:rPr lang="ru-RU" dirty="0"/>
              <a:t>2 обязательным предметам: математике и русскому языку, </a:t>
            </a:r>
            <a:r>
              <a:rPr lang="ru-RU" dirty="0" smtClean="0"/>
              <a:t>а также по 2 предметам по выбору.</a:t>
            </a:r>
          </a:p>
          <a:p>
            <a:pPr algn="just"/>
            <a:r>
              <a:rPr lang="ru-RU" dirty="0" smtClean="0"/>
              <a:t>Результаты ГИА:</a:t>
            </a:r>
            <a:endParaRPr lang="ru-RU" dirty="0"/>
          </a:p>
        </p:txBody>
      </p:sp>
      <p:sp>
        <p:nvSpPr>
          <p:cNvPr id="30722" name="AutoShape 2" descr="https://otvet.imgsmail.ru/download/9419785_982feb7976ba599084f31abfa1358cec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55747"/>
              </p:ext>
            </p:extLst>
          </p:nvPr>
        </p:nvGraphicFramePr>
        <p:xfrm>
          <a:off x="460374" y="2746019"/>
          <a:ext cx="8144073" cy="389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899">
                  <a:extLst>
                    <a:ext uri="{9D8B030D-6E8A-4147-A177-3AD203B41FA5}">
                      <a16:colId xmlns:a16="http://schemas.microsoft.com/office/drawing/2014/main" xmlns="" val="609528719"/>
                    </a:ext>
                  </a:extLst>
                </a:gridCol>
                <a:gridCol w="1456410">
                  <a:extLst>
                    <a:ext uri="{9D8B030D-6E8A-4147-A177-3AD203B41FA5}">
                      <a16:colId xmlns:a16="http://schemas.microsoft.com/office/drawing/2014/main" xmlns="" val="4058208818"/>
                    </a:ext>
                  </a:extLst>
                </a:gridCol>
                <a:gridCol w="1985762">
                  <a:extLst>
                    <a:ext uri="{9D8B030D-6E8A-4147-A177-3AD203B41FA5}">
                      <a16:colId xmlns:a16="http://schemas.microsoft.com/office/drawing/2014/main" xmlns="" val="4256183724"/>
                    </a:ext>
                  </a:extLst>
                </a:gridCol>
                <a:gridCol w="1352497">
                  <a:extLst>
                    <a:ext uri="{9D8B030D-6E8A-4147-A177-3AD203B41FA5}">
                      <a16:colId xmlns:a16="http://schemas.microsoft.com/office/drawing/2014/main" xmlns="" val="3510533261"/>
                    </a:ext>
                  </a:extLst>
                </a:gridCol>
                <a:gridCol w="1347505">
                  <a:extLst>
                    <a:ext uri="{9D8B030D-6E8A-4147-A177-3AD203B41FA5}">
                      <a16:colId xmlns:a16="http://schemas.microsoft.com/office/drawing/2014/main" xmlns="" val="556015043"/>
                    </a:ext>
                  </a:extLst>
                </a:gridCol>
              </a:tblGrid>
              <a:tr h="593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Предмет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</a:t>
                      </a:r>
                      <a:r>
                        <a:rPr lang="ru-RU" sz="1800" dirty="0" err="1">
                          <a:effectLst/>
                        </a:rPr>
                        <a:t>уч</a:t>
                      </a:r>
                      <a:r>
                        <a:rPr lang="ru-RU" sz="1800" dirty="0">
                          <a:effectLst/>
                        </a:rPr>
                        <a:t>-ков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Успеваемость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Кач-во знаний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 балл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0245964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7884084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6571174"/>
                  </a:ext>
                </a:extLst>
              </a:tr>
              <a:tr h="34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4600395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4059815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946584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2076070"/>
                  </a:ext>
                </a:extLst>
              </a:tr>
              <a:tr h="34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2864919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9536549"/>
                  </a:ext>
                </a:extLst>
              </a:tr>
              <a:tr h="34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1736990"/>
                  </a:ext>
                </a:extLst>
              </a:tr>
              <a:tr h="34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050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2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9590"/>
            <a:ext cx="8572560" cy="8424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Результаты государственной итоговой аттестации в 9-х классах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95372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43 % выпускников по результатам ОГЭ подтвердили свои годовые оценки по предметам, 13% получили оценки выше итогов года.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итогам ГИА все 36 выпускников 9 классов получили аттестаты об основном общем образовании, из них Воронцова Е. получила аттестат особого образца с отличием.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AutoShape 2" descr="https://otvet.imgsmail.ru/download/9419785_982feb7976ba599084f31abfa1358cec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gpk36.ru/upload/iblock/b6b/b6bcb9bcce92a72e56f45332c83b8d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6028" r="11012" b="18363"/>
          <a:stretch/>
        </p:blipFill>
        <p:spPr bwMode="auto">
          <a:xfrm>
            <a:off x="903758" y="2943644"/>
            <a:ext cx="7565028" cy="390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43" y="731589"/>
            <a:ext cx="7128792" cy="41865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Результаты всероссийских проверочных работ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https://im0-tub-ru.yandex.net/i?id=252301d698088f9066594c080991db56&amp;n=33&amp;h=80&amp;w=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81" y="0"/>
            <a:ext cx="1428719" cy="10715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4119" y="1291979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ВПР весной 2021/2022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приказом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28.03.2022 № 467 были перенесены на осень 2022/23 учебного года.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xn--80aeebc7ae1abxv.xn--p1ai/assets/files/Maiskaia/%D0%B2%D0%BF%D1%80/vpr_informacija_stranicza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51" y="2420888"/>
            <a:ext cx="4041031" cy="3030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Движение учащихся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437112"/>
            <a:ext cx="8784976" cy="24208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На начало </a:t>
            </a:r>
            <a:r>
              <a:rPr lang="ru-RU" sz="2000" dirty="0" smtClean="0"/>
              <a:t>2021/22 </a:t>
            </a:r>
            <a:r>
              <a:rPr lang="ru-RU" sz="2000" dirty="0"/>
              <a:t>уч. г. в школе обучались </a:t>
            </a:r>
            <a:r>
              <a:rPr lang="ru-RU" sz="2000" dirty="0" smtClean="0"/>
              <a:t>300 </a:t>
            </a:r>
            <a:r>
              <a:rPr lang="ru-RU" sz="2000" dirty="0"/>
              <a:t>учеников, на конец – </a:t>
            </a:r>
            <a:r>
              <a:rPr lang="ru-RU" sz="2000" dirty="0" smtClean="0"/>
              <a:t>298. </a:t>
            </a:r>
            <a:r>
              <a:rPr lang="ru-RU" sz="2000" dirty="0"/>
              <a:t>В течение года </a:t>
            </a:r>
            <a:r>
              <a:rPr lang="ru-RU" sz="2000" dirty="0" smtClean="0"/>
              <a:t>выбыло </a:t>
            </a:r>
            <a:r>
              <a:rPr lang="ru-RU" sz="2000" dirty="0" smtClean="0">
                <a:solidFill>
                  <a:srgbClr val="FF0000"/>
                </a:solidFill>
              </a:rPr>
              <a:t>21</a:t>
            </a:r>
            <a:r>
              <a:rPr lang="ru-RU" sz="2000" dirty="0" smtClean="0"/>
              <a:t> учеников </a:t>
            </a:r>
            <a:r>
              <a:rPr lang="ru-RU" sz="2000" dirty="0"/>
              <a:t>и прибыло </a:t>
            </a:r>
            <a:r>
              <a:rPr lang="ru-RU" sz="2000" dirty="0">
                <a:solidFill>
                  <a:srgbClr val="FF0000"/>
                </a:solidFill>
              </a:rPr>
              <a:t>6</a:t>
            </a:r>
            <a:r>
              <a:rPr lang="ru-RU" sz="2000" dirty="0" smtClean="0"/>
              <a:t>. </a:t>
            </a:r>
            <a:r>
              <a:rPr lang="ru-RU" sz="2000" dirty="0"/>
              <a:t>На протяжении последних </a:t>
            </a:r>
            <a:r>
              <a:rPr lang="ru-RU" sz="2000" dirty="0" smtClean="0"/>
              <a:t>лет </a:t>
            </a:r>
            <a:r>
              <a:rPr lang="ru-RU" sz="2000" dirty="0"/>
              <a:t>наблюдается </a:t>
            </a:r>
            <a:r>
              <a:rPr lang="ru-RU" sz="2000" dirty="0" smtClean="0"/>
              <a:t>устойчивая отрицательная </a:t>
            </a:r>
            <a:r>
              <a:rPr lang="ru-RU" sz="2000" dirty="0"/>
              <a:t>динамика численности обучающихся.</a:t>
            </a:r>
          </a:p>
          <a:p>
            <a:pPr marL="0" indent="0" algn="just">
              <a:buNone/>
            </a:pPr>
            <a:r>
              <a:rPr lang="ru-RU" sz="2000" dirty="0"/>
              <a:t>Причины выбытия: </a:t>
            </a:r>
            <a:r>
              <a:rPr lang="ru-RU" sz="2000" dirty="0">
                <a:solidFill>
                  <a:srgbClr val="FF0000"/>
                </a:solidFill>
              </a:rPr>
              <a:t>переезд семей - </a:t>
            </a:r>
            <a:r>
              <a:rPr lang="ru-RU" sz="2000" dirty="0" smtClean="0">
                <a:solidFill>
                  <a:srgbClr val="FF0000"/>
                </a:solidFill>
              </a:rPr>
              <a:t>65%, </a:t>
            </a:r>
            <a:r>
              <a:rPr lang="ru-RU" sz="2000" dirty="0">
                <a:solidFill>
                  <a:srgbClr val="FF0000"/>
                </a:solidFill>
              </a:rPr>
              <a:t>переход в другие </a:t>
            </a:r>
            <a:r>
              <a:rPr lang="ru-RU" sz="2000" dirty="0" smtClean="0">
                <a:solidFill>
                  <a:srgbClr val="FF0000"/>
                </a:solidFill>
              </a:rPr>
              <a:t>ООО </a:t>
            </a:r>
            <a:r>
              <a:rPr lang="ru-RU" sz="2000" dirty="0">
                <a:solidFill>
                  <a:srgbClr val="FF0000"/>
                </a:solidFill>
              </a:rPr>
              <a:t>города по личным причинам – </a:t>
            </a:r>
            <a:r>
              <a:rPr lang="ru-RU" sz="2000" dirty="0" smtClean="0">
                <a:solidFill>
                  <a:srgbClr val="FF0000"/>
                </a:solidFill>
              </a:rPr>
              <a:t>14%, устройство в РЦ «Радуга» - 7%, поступление в ОО СПО – 14%.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80769548"/>
              </p:ext>
            </p:extLst>
          </p:nvPr>
        </p:nvGraphicFramePr>
        <p:xfrm>
          <a:off x="107504" y="1336779"/>
          <a:ext cx="8693567" cy="293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401080" cy="121444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  <a:tabLst>
                <a:tab pos="450850" algn="l"/>
              </a:tabLst>
            </a:pPr>
            <a:r>
              <a:rPr lang="ru-RU" dirty="0" smtClean="0"/>
              <a:t>	</a:t>
            </a:r>
            <a:r>
              <a:rPr lang="ru-RU" sz="3100" dirty="0" smtClean="0"/>
              <a:t>МБОУ СШ № 9 – одна из трех средних общеобразовательных школ располагающихся  в небольшом микрорайоне г. Ярцево. Город, как и район, являются дотационными. Родители учащихся работают в сфере обслуживания или на предприятиях  города, многие работают вахтовым методом в других регионах страны.</a:t>
            </a:r>
          </a:p>
          <a:p>
            <a:pPr marL="0" indent="0" algn="just">
              <a:buNone/>
            </a:pPr>
            <a:r>
              <a:rPr lang="ru-RU" sz="3100" dirty="0" smtClean="0"/>
              <a:t>        </a:t>
            </a:r>
            <a:r>
              <a:rPr lang="ru-RU" sz="3100" b="1" dirty="0" smtClean="0"/>
              <a:t>Контингент учащихся</a:t>
            </a:r>
            <a:r>
              <a:rPr lang="ru-RU" sz="3100" dirty="0" smtClean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74638"/>
            <a:ext cx="843528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Общая характеристика МБОУ СШ № 9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96662" y="4645225"/>
            <a:ext cx="8401080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0850" algn="l"/>
              </a:tabLst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Распределение учащихся по уровням образования: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0850" algn="l"/>
              </a:tabLst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11800"/>
              </p:ext>
            </p:extLst>
          </p:nvPr>
        </p:nvGraphicFramePr>
        <p:xfrm>
          <a:off x="499669" y="5085184"/>
          <a:ext cx="8286808" cy="15327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Уровень образования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учащихся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Начальное общее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общее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общее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40672"/>
              </p:ext>
            </p:extLst>
          </p:nvPr>
        </p:nvGraphicFramePr>
        <p:xfrm>
          <a:off x="496662" y="1913587"/>
          <a:ext cx="8286808" cy="2582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0079">
                  <a:extLst>
                    <a:ext uri="{9D8B030D-6E8A-4147-A177-3AD203B41FA5}">
                      <a16:colId xmlns:a16="http://schemas.microsoft.com/office/drawing/2014/main" xmlns="" val="1796247729"/>
                    </a:ext>
                  </a:extLst>
                </a:gridCol>
                <a:gridCol w="686729">
                  <a:extLst>
                    <a:ext uri="{9D8B030D-6E8A-4147-A177-3AD203B41FA5}">
                      <a16:colId xmlns:a16="http://schemas.microsoft.com/office/drawing/2014/main" xmlns="" val="2111669518"/>
                    </a:ext>
                  </a:extLst>
                </a:gridCol>
              </a:tblGrid>
              <a:tr h="344866">
                <a:tc>
                  <a:txBody>
                    <a:bodyPr/>
                    <a:lstStyle/>
                    <a:p>
                      <a:pPr marL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Учащиеся из многодетных семей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651286350"/>
                  </a:ext>
                </a:extLst>
              </a:tr>
              <a:tr h="258073">
                <a:tc>
                  <a:txBody>
                    <a:bodyPr/>
                    <a:lstStyle/>
                    <a:p>
                      <a:pPr marL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Опекаемые учащиеся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553968457"/>
                  </a:ext>
                </a:extLst>
              </a:tr>
              <a:tr h="258073">
                <a:tc>
                  <a:txBody>
                    <a:bodyPr/>
                    <a:lstStyle/>
                    <a:p>
                      <a:pPr marL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Учащиеся, проживающие с родственниками без оформления опекунства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30132256"/>
                  </a:ext>
                </a:extLst>
              </a:tr>
              <a:tr h="258073">
                <a:tc>
                  <a:txBody>
                    <a:bodyPr/>
                    <a:lstStyle/>
                    <a:p>
                      <a:pPr marL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Учащиеся из неполных семей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341765879"/>
                  </a:ext>
                </a:extLst>
              </a:tr>
              <a:tr h="258073">
                <a:tc>
                  <a:txBody>
                    <a:bodyPr/>
                    <a:lstStyle/>
                    <a:p>
                      <a:pPr marL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Дети матерей-одиночек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600903692"/>
                  </a:ext>
                </a:extLst>
              </a:tr>
              <a:tr h="258073">
                <a:tc>
                  <a:txBody>
                    <a:bodyPr/>
                    <a:lstStyle/>
                    <a:p>
                      <a:pPr marL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Малообеспеченные семьи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33658495"/>
                  </a:ext>
                </a:extLst>
              </a:tr>
              <a:tr h="258073">
                <a:tc>
                  <a:txBody>
                    <a:bodyPr/>
                    <a:lstStyle/>
                    <a:p>
                      <a:pPr marL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Дети-инвалиды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580597866"/>
                  </a:ext>
                </a:extLst>
              </a:tr>
              <a:tr h="344866">
                <a:tc>
                  <a:txBody>
                    <a:bodyPr/>
                    <a:lstStyle/>
                    <a:p>
                      <a:pPr marL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Дети, обучающиеся индивидуально на дому по состоянию здоровья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00419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Итоги года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01099"/>
              </p:ext>
            </p:extLst>
          </p:nvPr>
        </p:nvGraphicFramePr>
        <p:xfrm>
          <a:off x="457200" y="1214422"/>
          <a:ext cx="8229600" cy="459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587727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целом по школе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года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успеваемость составляет 95%, качество знаний низкое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%, уровень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средний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69 баллов.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9" y="389565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2021/22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10% классов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оптимальное, допустимое и низкое качество знаний, 70% - критическое.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качества знаний учащихся по предметам, качество знаний по школе составляет 71% - высокое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25568376"/>
              </p:ext>
            </p:extLst>
          </p:nvPr>
        </p:nvGraphicFramePr>
        <p:xfrm>
          <a:off x="323529" y="654008"/>
          <a:ext cx="8640960" cy="219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18029"/>
              </p:ext>
            </p:extLst>
          </p:nvPr>
        </p:nvGraphicFramePr>
        <p:xfrm>
          <a:off x="571472" y="2949682"/>
          <a:ext cx="8229600" cy="8288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34805">
                  <a:extLst>
                    <a:ext uri="{9D8B030D-6E8A-4147-A177-3AD203B41FA5}">
                      <a16:colId xmlns:a16="http://schemas.microsoft.com/office/drawing/2014/main" xmlns="" val="3126371582"/>
                    </a:ext>
                  </a:extLst>
                </a:gridCol>
                <a:gridCol w="1613595">
                  <a:extLst>
                    <a:ext uri="{9D8B030D-6E8A-4147-A177-3AD203B41FA5}">
                      <a16:colId xmlns:a16="http://schemas.microsoft.com/office/drawing/2014/main" xmlns="" val="7148130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421767408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144051494"/>
                    </a:ext>
                  </a:extLst>
                </a:gridCol>
                <a:gridCol w="2356864">
                  <a:extLst>
                    <a:ext uri="{9D8B030D-6E8A-4147-A177-3AD203B41FA5}">
                      <a16:colId xmlns:a16="http://schemas.microsoft.com/office/drawing/2014/main" xmlns="" val="184371859"/>
                    </a:ext>
                  </a:extLst>
                </a:gridCol>
              </a:tblGrid>
              <a:tr h="414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Высокое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Оптимальное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Допустимое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Низкое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Критическое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0478682"/>
                  </a:ext>
                </a:extLst>
              </a:tr>
              <a:tr h="414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2, 3,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5б, 6а, 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5а,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6а, 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6б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8б, 9а, 9б,10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85208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62235"/>
              </p:ext>
            </p:extLst>
          </p:nvPr>
        </p:nvGraphicFramePr>
        <p:xfrm>
          <a:off x="323529" y="5095986"/>
          <a:ext cx="8008319" cy="1011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671">
                  <a:extLst>
                    <a:ext uri="{9D8B030D-6E8A-4147-A177-3AD203B41FA5}">
                      <a16:colId xmlns:a16="http://schemas.microsoft.com/office/drawing/2014/main" xmlns="" val="2399481715"/>
                    </a:ext>
                  </a:extLst>
                </a:gridCol>
                <a:gridCol w="485404">
                  <a:extLst>
                    <a:ext uri="{9D8B030D-6E8A-4147-A177-3AD203B41FA5}">
                      <a16:colId xmlns:a16="http://schemas.microsoft.com/office/drawing/2014/main" xmlns="" val="352447065"/>
                    </a:ext>
                  </a:extLst>
                </a:gridCol>
                <a:gridCol w="485404">
                  <a:extLst>
                    <a:ext uri="{9D8B030D-6E8A-4147-A177-3AD203B41FA5}">
                      <a16:colId xmlns:a16="http://schemas.microsoft.com/office/drawing/2014/main" xmlns="" val="3746190602"/>
                    </a:ext>
                  </a:extLst>
                </a:gridCol>
                <a:gridCol w="424942">
                  <a:extLst>
                    <a:ext uri="{9D8B030D-6E8A-4147-A177-3AD203B41FA5}">
                      <a16:colId xmlns:a16="http://schemas.microsoft.com/office/drawing/2014/main" xmlns="" val="1374746213"/>
                    </a:ext>
                  </a:extLst>
                </a:gridCol>
                <a:gridCol w="504139">
                  <a:extLst>
                    <a:ext uri="{9D8B030D-6E8A-4147-A177-3AD203B41FA5}">
                      <a16:colId xmlns:a16="http://schemas.microsoft.com/office/drawing/2014/main" xmlns="" val="80961385"/>
                    </a:ext>
                  </a:extLst>
                </a:gridCol>
                <a:gridCol w="487107">
                  <a:extLst>
                    <a:ext uri="{9D8B030D-6E8A-4147-A177-3AD203B41FA5}">
                      <a16:colId xmlns:a16="http://schemas.microsoft.com/office/drawing/2014/main" xmlns="" val="1348250167"/>
                    </a:ext>
                  </a:extLst>
                </a:gridCol>
                <a:gridCol w="525429">
                  <a:extLst>
                    <a:ext uri="{9D8B030D-6E8A-4147-A177-3AD203B41FA5}">
                      <a16:colId xmlns:a16="http://schemas.microsoft.com/office/drawing/2014/main" xmlns="" val="3492842441"/>
                    </a:ext>
                  </a:extLst>
                </a:gridCol>
                <a:gridCol w="538202">
                  <a:extLst>
                    <a:ext uri="{9D8B030D-6E8A-4147-A177-3AD203B41FA5}">
                      <a16:colId xmlns:a16="http://schemas.microsoft.com/office/drawing/2014/main" xmlns="" val="850099166"/>
                    </a:ext>
                  </a:extLst>
                </a:gridCol>
                <a:gridCol w="500733">
                  <a:extLst>
                    <a:ext uri="{9D8B030D-6E8A-4147-A177-3AD203B41FA5}">
                      <a16:colId xmlns:a16="http://schemas.microsoft.com/office/drawing/2014/main" xmlns="" val="2354401898"/>
                    </a:ext>
                  </a:extLst>
                </a:gridCol>
                <a:gridCol w="500733">
                  <a:extLst>
                    <a:ext uri="{9D8B030D-6E8A-4147-A177-3AD203B41FA5}">
                      <a16:colId xmlns:a16="http://schemas.microsoft.com/office/drawing/2014/main" xmlns="" val="3025285804"/>
                    </a:ext>
                  </a:extLst>
                </a:gridCol>
                <a:gridCol w="500733">
                  <a:extLst>
                    <a:ext uri="{9D8B030D-6E8A-4147-A177-3AD203B41FA5}">
                      <a16:colId xmlns:a16="http://schemas.microsoft.com/office/drawing/2014/main" xmlns="" val="209863530"/>
                    </a:ext>
                  </a:extLst>
                </a:gridCol>
                <a:gridCol w="500733">
                  <a:extLst>
                    <a:ext uri="{9D8B030D-6E8A-4147-A177-3AD203B41FA5}">
                      <a16:colId xmlns:a16="http://schemas.microsoft.com/office/drawing/2014/main" xmlns="" val="3626145932"/>
                    </a:ext>
                  </a:extLst>
                </a:gridCol>
                <a:gridCol w="500733">
                  <a:extLst>
                    <a:ext uri="{9D8B030D-6E8A-4147-A177-3AD203B41FA5}">
                      <a16:colId xmlns:a16="http://schemas.microsoft.com/office/drawing/2014/main" xmlns="" val="1542344437"/>
                    </a:ext>
                  </a:extLst>
                </a:gridCol>
                <a:gridCol w="498178">
                  <a:extLst>
                    <a:ext uri="{9D8B030D-6E8A-4147-A177-3AD203B41FA5}">
                      <a16:colId xmlns:a16="http://schemas.microsoft.com/office/drawing/2014/main" xmlns="" val="2260536785"/>
                    </a:ext>
                  </a:extLst>
                </a:gridCol>
                <a:gridCol w="498178">
                  <a:extLst>
                    <a:ext uri="{9D8B030D-6E8A-4147-A177-3AD203B41FA5}">
                      <a16:colId xmlns:a16="http://schemas.microsoft.com/office/drawing/2014/main" xmlns="" val="3710148980"/>
                    </a:ext>
                  </a:extLst>
                </a:gridCol>
              </a:tblGrid>
              <a:tr h="462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5б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6б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7б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8б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9б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2692193"/>
                  </a:ext>
                </a:extLst>
              </a:tr>
              <a:tr h="462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Кач-во ЗУН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82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681629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6138707"/>
            <a:ext cx="847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знаний допустимое,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9-х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знаний оптимальное, в остальных – высокое.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62" y="502232"/>
            <a:ext cx="8229600" cy="3372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Качество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3100" b="1" dirty="0" smtClean="0">
                <a:solidFill>
                  <a:srgbClr val="0000FF"/>
                </a:solidFill>
              </a:rPr>
              <a:t>знаний по предметам</a:t>
            </a:r>
            <a:endParaRPr lang="ru-RU" sz="3100" b="1" dirty="0">
              <a:solidFill>
                <a:srgbClr val="0000FF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6789" y="3501008"/>
            <a:ext cx="878497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/>
              <a:t>Высокое качество знаний традиционно по окружающему миру, ПКЗС, ОПК, ИЗО, технологии, музыке, ОБЖ, физической культуре. Высокое качество знаний:</a:t>
            </a:r>
          </a:p>
          <a:p>
            <a:pPr lvl="0" algn="just"/>
            <a:r>
              <a:rPr lang="ru-RU" sz="1400" dirty="0"/>
              <a:t>в начальной школе по русскому языку, литературному чтению, родному языку; </a:t>
            </a:r>
            <a:r>
              <a:rPr lang="ru-RU" sz="1400" dirty="0" smtClean="0"/>
              <a:t>в </a:t>
            </a:r>
            <a:r>
              <a:rPr lang="ru-RU" sz="1400" dirty="0"/>
              <a:t>основной школе – по </a:t>
            </a:r>
            <a:r>
              <a:rPr lang="ru-RU" sz="1400" dirty="0" smtClean="0"/>
              <a:t>ИИП; в </a:t>
            </a:r>
            <a:r>
              <a:rPr lang="ru-RU" sz="1400" dirty="0"/>
              <a:t>средней школе - литературе, английскому языку, информатике, астрономии, истории, географии, биологии, обществознанию, </a:t>
            </a:r>
            <a:r>
              <a:rPr lang="ru-RU" sz="1400" dirty="0" err="1"/>
              <a:t>э.к</a:t>
            </a:r>
            <a:r>
              <a:rPr lang="ru-RU" sz="1400" dirty="0"/>
              <a:t>. «Я сдам ЕГЭ по информатике», </a:t>
            </a:r>
            <a:r>
              <a:rPr lang="ru-RU" sz="1400" dirty="0" err="1"/>
              <a:t>э.к</a:t>
            </a:r>
            <a:r>
              <a:rPr lang="ru-RU" sz="1400" dirty="0"/>
              <a:t>. «Я сдам ЕГЭ по физике», </a:t>
            </a:r>
            <a:r>
              <a:rPr lang="ru-RU" sz="1400" dirty="0" err="1"/>
              <a:t>э.к</a:t>
            </a:r>
            <a:r>
              <a:rPr lang="ru-RU" sz="1400" dirty="0"/>
              <a:t>. «Я сдам ЕГЭ по биологии», ИИП.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Оптимальное </a:t>
            </a:r>
            <a:r>
              <a:rPr lang="ru-RU" sz="1400" dirty="0"/>
              <a:t>качество </a:t>
            </a:r>
            <a:r>
              <a:rPr lang="ru-RU" sz="1400" dirty="0" smtClean="0"/>
              <a:t>знаний: в </a:t>
            </a:r>
            <a:r>
              <a:rPr lang="ru-RU" sz="1400" dirty="0"/>
              <a:t>начальной школе – по родной литературе, родному языку, </a:t>
            </a:r>
            <a:r>
              <a:rPr lang="ru-RU" sz="1400" dirty="0" smtClean="0"/>
              <a:t>математике; в основной </a:t>
            </a:r>
            <a:r>
              <a:rPr lang="ru-RU" sz="1400" dirty="0"/>
              <a:t>школе – по литературе, английскому и немецкому языкам, родной литературе, математике, информатике, истории,  биологии, </a:t>
            </a:r>
            <a:r>
              <a:rPr lang="ru-RU" sz="1400" dirty="0" smtClean="0"/>
              <a:t>в </a:t>
            </a:r>
            <a:r>
              <a:rPr lang="ru-RU" sz="1400" dirty="0"/>
              <a:t>средней школе – по русскому языку, родному языку, математике, физике, химии, истории, обществознанию, </a:t>
            </a:r>
            <a:r>
              <a:rPr lang="ru-RU" sz="1400" dirty="0" err="1"/>
              <a:t>э.к</a:t>
            </a:r>
            <a:r>
              <a:rPr lang="ru-RU" sz="1400" dirty="0"/>
              <a:t>. «Я сдам ЕГЭ по математике», </a:t>
            </a:r>
            <a:r>
              <a:rPr lang="ru-RU" sz="1400" dirty="0" err="1"/>
              <a:t>э.к</a:t>
            </a:r>
            <a:r>
              <a:rPr lang="ru-RU" sz="1400" dirty="0"/>
              <a:t>. «Я сдам ЕГЭ по физике», </a:t>
            </a:r>
            <a:r>
              <a:rPr lang="ru-RU" sz="1400" dirty="0" err="1"/>
              <a:t>э.к</a:t>
            </a:r>
            <a:r>
              <a:rPr lang="ru-RU" sz="1400" dirty="0"/>
              <a:t>. «Я сдам ЕГЭ по обществознанию</a:t>
            </a:r>
            <a:r>
              <a:rPr lang="ru-RU" sz="1400" dirty="0" smtClean="0"/>
              <a:t>».</a:t>
            </a:r>
            <a:endParaRPr lang="ru-RU" sz="1400" dirty="0"/>
          </a:p>
          <a:p>
            <a:r>
              <a:rPr lang="ru-RU" sz="1400" dirty="0"/>
              <a:t>Допустимое качество </a:t>
            </a:r>
            <a:r>
              <a:rPr lang="ru-RU" sz="1400" dirty="0" smtClean="0"/>
              <a:t>знаний: в </a:t>
            </a:r>
            <a:r>
              <a:rPr lang="ru-RU" sz="1400" dirty="0"/>
              <a:t>основной школе по русскому и родному языку, математике, физике, химии, географии, обществознанию, всеобщей истории.</a:t>
            </a:r>
          </a:p>
          <a:p>
            <a:r>
              <a:rPr lang="ru-RU" sz="1400" dirty="0"/>
              <a:t>Низкое качество знаний</a:t>
            </a:r>
            <a:r>
              <a:rPr lang="ru-RU" sz="1400" dirty="0" smtClean="0"/>
              <a:t>:  </a:t>
            </a:r>
            <a:r>
              <a:rPr lang="ru-RU" sz="1400" dirty="0"/>
              <a:t>в основной школе – по алгебре и геометрии, истории России, </a:t>
            </a:r>
            <a:r>
              <a:rPr lang="ru-RU" sz="1400" dirty="0" smtClean="0"/>
              <a:t> </a:t>
            </a:r>
            <a:r>
              <a:rPr lang="ru-RU" sz="1400" dirty="0"/>
              <a:t>в средней школе – по </a:t>
            </a:r>
            <a:r>
              <a:rPr lang="ru-RU" sz="1400" dirty="0" err="1"/>
              <a:t>э.к</a:t>
            </a:r>
            <a:r>
              <a:rPr lang="ru-RU" sz="1400" dirty="0"/>
              <a:t>. «Я сдам ЕГЭ по информатике (П)»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2362" y="41886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65356"/>
              </p:ext>
            </p:extLst>
          </p:nvPr>
        </p:nvGraphicFramePr>
        <p:xfrm>
          <a:off x="431712" y="839471"/>
          <a:ext cx="8355130" cy="266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2617"/>
            <a:ext cx="8892480" cy="31007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Итоги промежуточной (годовой) аттестации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154016"/>
              </p:ext>
            </p:extLst>
          </p:nvPr>
        </p:nvGraphicFramePr>
        <p:xfrm>
          <a:off x="107504" y="610489"/>
          <a:ext cx="4176463" cy="6247511"/>
        </p:xfrm>
        <a:graphic>
          <a:graphicData uri="http://schemas.openxmlformats.org/drawingml/2006/table">
            <a:tbl>
              <a:tblPr/>
              <a:tblGrid>
                <a:gridCol w="1801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4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Качество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знаний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3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67% (оптимальное)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37% (низкое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35% (низкое</a:t>
                      </a:r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3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81% </a:t>
                      </a: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(высокое)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54%(оптимальное</a:t>
                      </a:r>
                      <a:r>
                        <a:rPr lang="ru-RU" sz="12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49% (допустимое</a:t>
                      </a:r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33">
                <a:tc row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(русский)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79% (высокое</a:t>
                      </a: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9127255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53% (оптимальное</a:t>
                      </a:r>
                      <a:r>
                        <a:rPr lang="ru-RU" sz="12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50223242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49% (допустимое</a:t>
                      </a:r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652248"/>
                  </a:ext>
                </a:extLst>
              </a:tr>
              <a:tr h="21603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Родная литература (русский)</a:t>
                      </a: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100% (высокое</a:t>
                      </a: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765343339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67% (оптимальное</a:t>
                      </a:r>
                      <a:r>
                        <a:rPr lang="ru-RU" sz="12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5498019"/>
                  </a:ext>
                </a:extLst>
              </a:tr>
              <a:tr h="21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ОПК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88%(высокое)</a:t>
                      </a:r>
                      <a:endParaRPr lang="ru-RU" sz="12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9018892"/>
                  </a:ext>
                </a:extLst>
              </a:tr>
              <a:tr h="21603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44%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(допустимое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48% (допустимое</a:t>
                      </a:r>
                      <a:r>
                        <a:rPr lang="ru-RU" sz="12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89%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(высокое)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Немецкий язык 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57% (оптимальное)</a:t>
                      </a:r>
                      <a:endParaRPr lang="ru-RU" sz="1200" dirty="0" smtClean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5253557"/>
                  </a:ext>
                </a:extLst>
              </a:tr>
              <a:tr h="21603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70% (оптимальное</a:t>
                      </a:r>
                      <a:r>
                        <a:rPr lang="ru-RU" sz="120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23% (критическое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53% (оптимальное)</a:t>
                      </a:r>
                      <a:endParaRPr lang="ru-RU" sz="12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Алгебра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30% (низкое)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Геометрия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25% (критическое)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421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25% (критическое)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69%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(оптимальное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Окружающий мир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64% (оптимальное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0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ПКЗС/ОПК</a:t>
                      </a: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88%/88% (высокое)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0865891"/>
                  </a:ext>
                </a:extLst>
              </a:tr>
              <a:tr h="246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100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(высокое)</a:t>
                      </a:r>
                      <a:endParaRPr lang="ru-RU" sz="1200" b="1" dirty="0" smtClean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0775399"/>
                  </a:ext>
                </a:extLst>
              </a:tr>
              <a:tr h="246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48% (допустимое)                        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56% (оптимальное</a:t>
                      </a: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055207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82960" y="35695"/>
            <a:ext cx="8229600" cy="346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 школы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553755"/>
              </p:ext>
            </p:extLst>
          </p:nvPr>
        </p:nvGraphicFramePr>
        <p:xfrm>
          <a:off x="4688233" y="729539"/>
          <a:ext cx="4270254" cy="6129803"/>
        </p:xfrm>
        <a:graphic>
          <a:graphicData uri="http://schemas.openxmlformats.org/drawingml/2006/table">
            <a:tbl>
              <a:tblPr/>
              <a:tblGrid>
                <a:gridCol w="1341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51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40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Качество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знаний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186">
                <a:tc rowSpan="2" gridSpan="2">
                  <a:txBody>
                    <a:bodyPr/>
                    <a:lstStyle/>
                    <a:p>
                      <a:r>
                        <a:rPr lang="ru-RU" sz="1200" dirty="0" smtClean="0"/>
                        <a:t>Химия</a:t>
                      </a:r>
                      <a:endParaRPr lang="ru-RU" sz="1200" dirty="0"/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26% (критическое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7153304"/>
                  </a:ext>
                </a:extLst>
              </a:tr>
              <a:tr h="2701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49% (допустимое</a:t>
                      </a:r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9305122"/>
                  </a:ext>
                </a:extLst>
              </a:tr>
              <a:tr h="223761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29% (критическое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5976066"/>
                  </a:ext>
                </a:extLst>
              </a:tr>
              <a:tr h="1945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46% (допустимое)</a:t>
                      </a:r>
                      <a:endParaRPr lang="ru-RU" sz="12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9994472"/>
                  </a:ext>
                </a:extLst>
              </a:tr>
              <a:tr h="223761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51% (оптимальное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7899637"/>
                  </a:ext>
                </a:extLst>
              </a:tr>
              <a:tr h="235828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40% (низкое)</a:t>
                      </a:r>
                      <a:endParaRPr lang="ru-RU" sz="12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6432370"/>
                  </a:ext>
                </a:extLst>
              </a:tr>
              <a:tr h="264020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38% (низкое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0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41% (допустимое</a:t>
                      </a:r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020">
                <a:tc rowSpan="2"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40% (низкое)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020">
                <a:tc gridSpan="2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43% (допустимое)</a:t>
                      </a:r>
                      <a:endParaRPr lang="ru-RU" sz="12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761">
                <a:tc rowSpan="2"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74% (высокое</a:t>
                      </a: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76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83% (высокое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761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ИЗО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94% 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(высокое)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76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93% 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(высокое)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761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82% 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(высокое)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76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(высокое)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761">
                <a:tc rowSpan="2"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ОБЖ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75% (оптимальное)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76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95% (высокое)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9641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ИП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83% (высокое)</a:t>
                      </a:r>
                      <a:endParaRPr lang="ru-RU" sz="1200" b="1" dirty="0" smtClean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376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78% (высокое)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044389"/>
                  </a:ext>
                </a:extLst>
              </a:tr>
              <a:tr h="264020">
                <a:tc rowSpan="3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(высокое)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964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98% </a:t>
                      </a:r>
                      <a:r>
                        <a:rPr lang="ru-RU" sz="12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(высокое)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40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(высокое)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41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Начальная школа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Основная школа</a:t>
                      </a:r>
                      <a:endParaRPr lang="ru-RU" sz="1200" b="1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Средняя школа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21" marR="18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3389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Мониторинг сформированности МПР</a:t>
            </a:r>
            <a:b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</a:br>
            <a:endParaRPr lang="ru-RU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214950"/>
            <a:ext cx="8640960" cy="14270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82% обучающихся 1 – 4-х классов характерен повышенный и базовый уровень сформированности МПР. Во 2 - 4 классах на конец года отмечается снижение уровня обучающихся с недостаточным уровнем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МПР. Во 2 - 4 классах наблюдается относительный рост количества обучающихся с повышенным уровнем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МПР.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42852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06893940"/>
              </p:ext>
            </p:extLst>
          </p:nvPr>
        </p:nvGraphicFramePr>
        <p:xfrm>
          <a:off x="500034" y="1000108"/>
          <a:ext cx="821537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3389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Мониторинг сформированности МПР</a:t>
            </a:r>
            <a:b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</a:br>
            <a:endParaRPr lang="ru-RU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85184"/>
            <a:ext cx="8640960" cy="12579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МПР на конец года: повышенный уровень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МПР имеют 38% учащихся начальной школы, 21% учащихся основной школы, 6%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средней;базовый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МПР имеют 41% учащихся начальной школы, 55% учащихся основной школы, 78 % - средней школы. 3% обучающихся начальной школы и 0,5% обучающихся основной школы имеют   недостаточный уровень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МПР.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42852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39527681"/>
              </p:ext>
            </p:extLst>
          </p:nvPr>
        </p:nvGraphicFramePr>
        <p:xfrm>
          <a:off x="285720" y="1061222"/>
          <a:ext cx="8515352" cy="402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4632" cy="4286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Рейтинг классов по итогам года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42852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4714884"/>
            <a:ext cx="8572560" cy="1928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013176"/>
            <a:ext cx="842493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59024" y="4859289"/>
            <a:ext cx="84992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1 место занимает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кл.рук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Данилова Л.Д.), 2 место – 2 класс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(Алексеева О.А.),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третье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(Антонова И.Д.).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и средней школе 1 место занимает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рук.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Филипенкова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11 класс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Изотова В.А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3 место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6а класс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Максимович Н.Е.).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428596" y="1142984"/>
          <a:ext cx="842968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3573" y="1000107"/>
            <a:ext cx="75805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41539"/>
              </p:ext>
            </p:extLst>
          </p:nvPr>
        </p:nvGraphicFramePr>
        <p:xfrm>
          <a:off x="304373" y="1050908"/>
          <a:ext cx="8609315" cy="366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Результаты участия учащихся 1 – 4 классов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в школьной олимпиаде «Шаг в будущее»</a:t>
            </a:r>
            <a:endParaRPr lang="ru-RU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544094"/>
              </p:ext>
            </p:extLst>
          </p:nvPr>
        </p:nvGraphicFramePr>
        <p:xfrm>
          <a:off x="571472" y="1571612"/>
          <a:ext cx="8229600" cy="329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077072"/>
            <a:ext cx="856895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31009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Наибольшее </a:t>
            </a:r>
            <a:r>
              <a:rPr lang="ru-RU" dirty="0"/>
              <a:t>количество учеников приняли участие в олимпиадах </a:t>
            </a:r>
            <a:r>
              <a:rPr lang="ru-RU" dirty="0" smtClean="0"/>
              <a:t>по математике и окружающему миру. Наиболее высокие показатели качества участия в олимпиаде по математике - 67%. Наиболее высокие результаты участия показали ученики 2 класса – 68%. </a:t>
            </a:r>
          </a:p>
          <a:p>
            <a:pPr algn="just"/>
            <a:r>
              <a:rPr lang="ru-RU" dirty="0" smtClean="0"/>
              <a:t>Качество </a:t>
            </a:r>
            <a:r>
              <a:rPr lang="ru-RU" dirty="0"/>
              <a:t>участия </a:t>
            </a:r>
            <a:r>
              <a:rPr lang="ru-RU" dirty="0" smtClean="0"/>
              <a:t>в олимпиаде «Шаг в будущее» составило 49%, </a:t>
            </a:r>
            <a:r>
              <a:rPr lang="ru-RU" dirty="0"/>
              <a:t>что </a:t>
            </a:r>
            <a:r>
              <a:rPr lang="ru-RU" dirty="0" smtClean="0"/>
              <a:t>выше </a:t>
            </a:r>
            <a:r>
              <a:rPr lang="ru-RU" dirty="0"/>
              <a:t>итогов прошло года на </a:t>
            </a:r>
            <a:r>
              <a:rPr lang="ru-RU" dirty="0" smtClean="0"/>
              <a:t>8%.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34752" cy="114300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0000FF"/>
                </a:solidFill>
              </a:rPr>
              <a:t>Результаты участия учащихся 4 – 11 классов </a:t>
            </a:r>
            <a:br>
              <a:rPr lang="ru-RU" sz="2700" b="1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в школьном этапе Всероссийской олимпиады школьников</a:t>
            </a:r>
            <a:endParaRPr lang="ru-RU" sz="27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260457"/>
              </p:ext>
            </p:extLst>
          </p:nvPr>
        </p:nvGraphicFramePr>
        <p:xfrm>
          <a:off x="259701" y="1928802"/>
          <a:ext cx="8586790" cy="17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1139" y="3814739"/>
            <a:ext cx="8515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  1 место занимает математика (45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-ков), 2 место –русский язык(31участников) биология и физкультура (30 участников), 3 место –технология (27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-ков). Наибольший интерес к участию в предметных олимпиадах проявили ученики 6-х,8-х  и 9-х классов.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участия на первом месте ОБЖ – 100%, на втором - физическая культура и технология(87-89%), на 3 месте – биология и география (80%).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школе наблюдается рост относительного количества участников и качества участия на7% и 4% соответственно.</a:t>
            </a:r>
          </a:p>
          <a:p>
            <a:pPr algn="just" defTabSz="531813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000124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0000FF"/>
                </a:solidFill>
              </a:rPr>
              <a:t>Результаты участия учащихся 7 – 11 классов </a:t>
            </a:r>
            <a:br>
              <a:rPr lang="ru-RU" sz="2700" b="1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в муниципальном этапе Всероссийской олимпиады школьников</a:t>
            </a:r>
            <a:endParaRPr lang="ru-RU" sz="2700" b="1" dirty="0">
              <a:solidFill>
                <a:srgbClr val="0000FF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6132" y="4706130"/>
            <a:ext cx="87129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муниципальном этапе олимпиад приняли участие 33 ученика  (65 участников) 7 -11 классов по 13 предметам. Стали победителями 19 участника, призерами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муниципального этапа приняли участие в региональном этапе трое учеников по литературе, биологии и истории.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этапе олимпиады имени Дж. К. Максвелла по физике принял участие победитель муниципального этапа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ученик 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участия в региональном этапе составила 0%.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30201279"/>
              </p:ext>
            </p:extLst>
          </p:nvPr>
        </p:nvGraphicFramePr>
        <p:xfrm>
          <a:off x="323528" y="1774827"/>
          <a:ext cx="8477544" cy="293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1000131"/>
          </a:xfrm>
        </p:spPr>
        <p:txBody>
          <a:bodyPr>
            <a:normAutofit fontScale="55000" lnSpcReduction="20000"/>
          </a:bodyPr>
          <a:lstStyle/>
          <a:p>
            <a:pPr marL="0" indent="266700" algn="just">
              <a:buNone/>
            </a:pPr>
            <a:r>
              <a:rPr lang="ru-RU" dirty="0" smtClean="0"/>
              <a:t>Управление школой осуществляется в соответствии с законодательством Российской Федерации и Уставом школы на основе принципов демократии и гласности в форме широкого участия педагогического, родительского и ученического коллективов в организации всей </a:t>
            </a:r>
            <a:r>
              <a:rPr lang="ru-RU" dirty="0" err="1" smtClean="0"/>
              <a:t>внутришкольной</a:t>
            </a:r>
            <a:r>
              <a:rPr lang="ru-RU" dirty="0" smtClean="0"/>
              <a:t> жизни.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74638"/>
            <a:ext cx="843528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Общая характеристика МБОУ СШ № 9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sh9jarcevo.edusite.ru/images/p23_bezyimyannyiy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712968" cy="7675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Данные о состоянии здоровья обучающихся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005064"/>
            <a:ext cx="8712968" cy="236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dirty="0"/>
              <a:t>В </a:t>
            </a:r>
            <a:r>
              <a:rPr lang="ru-RU" dirty="0" smtClean="0"/>
              <a:t>2021/22 </a:t>
            </a:r>
            <a:r>
              <a:rPr lang="ru-RU" dirty="0" err="1"/>
              <a:t>уч.г</a:t>
            </a:r>
            <a:r>
              <a:rPr lang="ru-RU" dirty="0"/>
              <a:t>. </a:t>
            </a:r>
            <a:r>
              <a:rPr lang="ru-RU" dirty="0" smtClean="0"/>
              <a:t>4 </a:t>
            </a:r>
            <a:r>
              <a:rPr lang="ru-RU" dirty="0"/>
              <a:t>учащихся на основании справок о состоянии здоровья, обучались на дому, из них </a:t>
            </a:r>
            <a:r>
              <a:rPr lang="ru-RU" dirty="0" smtClean="0"/>
              <a:t>50%  </a:t>
            </a:r>
            <a:r>
              <a:rPr lang="ru-RU" dirty="0"/>
              <a:t>дети-инвалиды</a:t>
            </a:r>
          </a:p>
          <a:p>
            <a:pPr algn="just"/>
            <a:r>
              <a:rPr lang="ru-RU" dirty="0"/>
              <a:t>В </a:t>
            </a:r>
            <a:r>
              <a:rPr lang="ru-RU" dirty="0" smtClean="0"/>
              <a:t>2021/22 </a:t>
            </a:r>
            <a:r>
              <a:rPr lang="ru-RU" dirty="0" err="1"/>
              <a:t>уч.г</a:t>
            </a:r>
            <a:r>
              <a:rPr lang="ru-RU" dirty="0"/>
              <a:t>. количество учащихся, имеющих </a:t>
            </a:r>
            <a:r>
              <a:rPr lang="en-US" dirty="0"/>
              <a:t>I </a:t>
            </a:r>
            <a:r>
              <a:rPr lang="ru-RU" dirty="0"/>
              <a:t>и </a:t>
            </a:r>
            <a:r>
              <a:rPr lang="en-US" dirty="0"/>
              <a:t>II</a:t>
            </a:r>
            <a:r>
              <a:rPr lang="ru-RU" dirty="0"/>
              <a:t> группы здоровья составляет </a:t>
            </a:r>
            <a:r>
              <a:rPr lang="ru-RU" dirty="0" smtClean="0"/>
              <a:t>88%, </a:t>
            </a:r>
            <a:r>
              <a:rPr lang="ru-RU" dirty="0"/>
              <a:t>что на </a:t>
            </a:r>
            <a:r>
              <a:rPr lang="ru-RU" dirty="0" smtClean="0"/>
              <a:t>11% выше  2020/21 </a:t>
            </a:r>
            <a:r>
              <a:rPr lang="ru-RU" dirty="0" err="1"/>
              <a:t>уч.г</a:t>
            </a:r>
            <a:r>
              <a:rPr lang="ru-RU" dirty="0"/>
              <a:t>. </a:t>
            </a:r>
            <a:r>
              <a:rPr lang="ru-RU" dirty="0" smtClean="0"/>
              <a:t>Обучающиеся</a:t>
            </a:r>
            <a:r>
              <a:rPr lang="ru-RU" dirty="0"/>
              <a:t>, имеющие основную группу здоровья составляют </a:t>
            </a:r>
            <a:r>
              <a:rPr lang="ru-RU" dirty="0" smtClean="0"/>
              <a:t>59%,. </a:t>
            </a:r>
            <a:r>
              <a:rPr lang="ru-RU" dirty="0"/>
              <a:t>Количество учащихся с подготовительной </a:t>
            </a:r>
            <a:r>
              <a:rPr lang="ru-RU" dirty="0" smtClean="0"/>
              <a:t>и специальной группой </a:t>
            </a:r>
            <a:r>
              <a:rPr lang="ru-RU" dirty="0"/>
              <a:t>здоровья </a:t>
            </a:r>
            <a:r>
              <a:rPr lang="ru-RU" dirty="0" smtClean="0"/>
              <a:t>незначительно выше уровня 2021 г. </a:t>
            </a:r>
          </a:p>
          <a:p>
            <a:pPr algn="just"/>
            <a:r>
              <a:rPr lang="ru-RU" dirty="0" smtClean="0"/>
              <a:t>67% учащихся имеют средний уровень физической подготовки, 22% - выше среднего и высокий, 11% - ниже среднего и низкий.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9088" y="51638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691908"/>
              </p:ext>
            </p:extLst>
          </p:nvPr>
        </p:nvGraphicFramePr>
        <p:xfrm>
          <a:off x="140556" y="868322"/>
          <a:ext cx="8790880" cy="299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4. Результаты деятельности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9288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Трудоустройство выпускников 9-х  классов</a:t>
            </a:r>
          </a:p>
          <a:p>
            <a:pPr marL="0" indent="0" algn="just">
              <a:buNone/>
            </a:pPr>
            <a:r>
              <a:rPr lang="ru-RU" sz="2800" dirty="0" smtClean="0"/>
              <a:t>Основную школы окончили 36 выпускников, из них поступили в: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/>
              <a:t> 10 класс школы: 14;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smtClean="0"/>
              <a:t>10 класс других школ – 2;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/>
              <a:t>10 класс лицея им. Кирилла и </a:t>
            </a:r>
            <a:r>
              <a:rPr lang="ru-RU" sz="2800" dirty="0" err="1" smtClean="0"/>
              <a:t>Мефодия</a:t>
            </a:r>
            <a:r>
              <a:rPr lang="ru-RU" sz="2800" dirty="0" smtClean="0"/>
              <a:t>: 1;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/>
              <a:t>СПО Смоленска, Москвы</a:t>
            </a:r>
            <a:r>
              <a:rPr lang="ru-RU" sz="2800" dirty="0"/>
              <a:t> </a:t>
            </a:r>
            <a:r>
              <a:rPr lang="ru-RU" sz="2800" dirty="0" smtClean="0"/>
              <a:t>– 19.</a:t>
            </a:r>
          </a:p>
          <a:p>
            <a:pPr marL="0" indent="0" algn="just">
              <a:buFont typeface="Wingdings" pitchFamily="2" charset="2"/>
              <a:buChar char="Ø"/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76596" y="2829461"/>
            <a:ext cx="8253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0000CC"/>
                </a:solidFill>
              </a:rPr>
              <a:t>Трудоустройство выпускников </a:t>
            </a:r>
            <a:r>
              <a:rPr lang="ru-RU" b="1" dirty="0" smtClean="0">
                <a:solidFill>
                  <a:srgbClr val="0000CC"/>
                </a:solidFill>
              </a:rPr>
              <a:t>11-х  классов</a:t>
            </a:r>
          </a:p>
          <a:p>
            <a:pPr algn="just">
              <a:buNone/>
            </a:pP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трудоустройства выпускников средней школы будут полностью известны  во второй половине августа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mief2020.mmco-expo.ru/storage/exponents/products/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3186953" cy="3186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428604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участия учащихся в конкурсах, конференциях, олимпиадах, спартакиадах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27493"/>
              </p:ext>
            </p:extLst>
          </p:nvPr>
        </p:nvGraphicFramePr>
        <p:xfrm>
          <a:off x="259763" y="2105550"/>
          <a:ext cx="8738926" cy="4419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469">
                  <a:extLst>
                    <a:ext uri="{9D8B030D-6E8A-4147-A177-3AD203B41FA5}">
                      <a16:colId xmlns:a16="http://schemas.microsoft.com/office/drawing/2014/main" xmlns="" val="980356558"/>
                    </a:ext>
                  </a:extLst>
                </a:gridCol>
                <a:gridCol w="1241449">
                  <a:extLst>
                    <a:ext uri="{9D8B030D-6E8A-4147-A177-3AD203B41FA5}">
                      <a16:colId xmlns:a16="http://schemas.microsoft.com/office/drawing/2014/main" xmlns="" val="3378493841"/>
                    </a:ext>
                  </a:extLst>
                </a:gridCol>
                <a:gridCol w="1111641">
                  <a:extLst>
                    <a:ext uri="{9D8B030D-6E8A-4147-A177-3AD203B41FA5}">
                      <a16:colId xmlns:a16="http://schemas.microsoft.com/office/drawing/2014/main" xmlns="" val="1506385812"/>
                    </a:ext>
                  </a:extLst>
                </a:gridCol>
                <a:gridCol w="1235350">
                  <a:extLst>
                    <a:ext uri="{9D8B030D-6E8A-4147-A177-3AD203B41FA5}">
                      <a16:colId xmlns:a16="http://schemas.microsoft.com/office/drawing/2014/main" xmlns="" val="959759561"/>
                    </a:ext>
                  </a:extLst>
                </a:gridCol>
                <a:gridCol w="1358188">
                  <a:extLst>
                    <a:ext uri="{9D8B030D-6E8A-4147-A177-3AD203B41FA5}">
                      <a16:colId xmlns:a16="http://schemas.microsoft.com/office/drawing/2014/main" xmlns="" val="3864035464"/>
                    </a:ext>
                  </a:extLst>
                </a:gridCol>
                <a:gridCol w="1111641">
                  <a:extLst>
                    <a:ext uri="{9D8B030D-6E8A-4147-A177-3AD203B41FA5}">
                      <a16:colId xmlns:a16="http://schemas.microsoft.com/office/drawing/2014/main" xmlns="" val="1905750768"/>
                    </a:ext>
                  </a:extLst>
                </a:gridCol>
                <a:gridCol w="1358188">
                  <a:extLst>
                    <a:ext uri="{9D8B030D-6E8A-4147-A177-3AD203B41FA5}">
                      <a16:colId xmlns:a16="http://schemas.microsoft.com/office/drawing/2014/main" xmlns="" val="1531878079"/>
                    </a:ext>
                  </a:extLst>
                </a:gridCol>
              </a:tblGrid>
              <a:tr h="852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Направле-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ния</a:t>
                      </a:r>
                      <a:endParaRPr lang="ru-RU" sz="1100">
                        <a:effectLst/>
                      </a:endParaRPr>
                    </a:p>
                    <a:p>
                      <a:pPr marR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участия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Спортивно-патриоти-ческое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Духовно-нравствен-ное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Художественно-литературное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Прикладное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Экологическое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Интеллекту-альное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9656451"/>
                  </a:ext>
                </a:extLst>
              </a:tr>
              <a:tr h="1280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участ.-24+11 ком.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1м.-5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м.-10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м.-5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участ.-5+1 ком.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участ.-27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м.-7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м.-4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м.-7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участ.-32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м.-6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м.-2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м.-1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участ.-8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м.-3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м.-1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м.-1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участ.-21+4 ком.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м.-6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м.-5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м.-5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9222380"/>
                  </a:ext>
                </a:extLst>
              </a:tr>
              <a:tr h="1021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Областной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участ-.10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м.-2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участ.-8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1м.-3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м.-1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м.-1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участ.-11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м.-1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м.-3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участ.-5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участ.-8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м.-1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м.-2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м.-1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4963184"/>
                  </a:ext>
                </a:extLst>
              </a:tr>
              <a:tr h="76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Всероссий-ский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участ.3уч.+3 ком.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м.-1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участ.-9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м.-1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м.-1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участ.-4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м.-1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участ.-4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м.-2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участ.-41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м.-4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м.-1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0169733"/>
                  </a:ext>
                </a:extLst>
              </a:tr>
              <a:tr h="503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Междунард-ные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м- 1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участ.4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823458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2575" y="1459219"/>
            <a:ext cx="8707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Более 75% учеников школы в течение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принимали участие в олимпиадах, конкурсах, конференциях, слетах и спартакиадах разных направлений и уровней.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0000FF"/>
                </a:solidFill>
              </a:rPr>
              <a:t>Уровень удовлетворенности потребителей образовательных услуг работой школы </a:t>
            </a:r>
            <a:endParaRPr lang="ru-RU" sz="2200" i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0032" y="4437112"/>
            <a:ext cx="8618248" cy="227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       Полностью или частично удовлетворены работой ОО 87,5% респондентов, не удовлетворены деятельностью школы 4%, не определили своего отношения к организации работы </a:t>
            </a:r>
            <a:r>
              <a:rPr lang="ru-RU" sz="1600" dirty="0">
                <a:cs typeface="Times New Roman" pitchFamily="18" charset="0"/>
              </a:rPr>
              <a:t>школы </a:t>
            </a:r>
            <a:r>
              <a:rPr lang="ru-RU" sz="1600" dirty="0" smtClean="0">
                <a:cs typeface="Times New Roman" pitchFamily="18" charset="0"/>
              </a:rPr>
              <a:t>8,5% </a:t>
            </a:r>
            <a:r>
              <a:rPr lang="ru-RU" sz="1600" dirty="0">
                <a:cs typeface="Times New Roman" pitchFamily="18" charset="0"/>
              </a:rPr>
              <a:t>. </a:t>
            </a:r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sz="1600" dirty="0" smtClean="0">
                <a:cs typeface="Times New Roman" pitchFamily="18" charset="0"/>
              </a:rPr>
              <a:t>Основные причины неудовлетворенности, указанные родителями: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по 1 разделу: качество горячего питания, </a:t>
            </a:r>
            <a:r>
              <a:rPr lang="ru-RU" dirty="0" smtClean="0"/>
              <a:t>несоблюдение теплового режима </a:t>
            </a:r>
            <a:r>
              <a:rPr lang="ru-RU" dirty="0"/>
              <a:t>в </a:t>
            </a:r>
            <a:r>
              <a:rPr lang="ru-RU" dirty="0" smtClean="0"/>
              <a:t>кабинетах</a:t>
            </a:r>
            <a:r>
              <a:rPr lang="ru-RU" dirty="0"/>
              <a:t>,</a:t>
            </a:r>
            <a:r>
              <a:rPr lang="ru-RU" sz="1600" dirty="0" smtClean="0">
                <a:cs typeface="Times New Roman" pitchFamily="18" charset="0"/>
              </a:rPr>
              <a:t>.</a:t>
            </a:r>
          </a:p>
          <a:p>
            <a:r>
              <a:rPr lang="ru-RU" sz="1600" dirty="0" smtClean="0"/>
              <a:t>По 2 разделу: баланс учебной нагрузки – большой объем домашних заданий.</a:t>
            </a:r>
          </a:p>
          <a:p>
            <a:r>
              <a:rPr lang="ru-RU" sz="1600" dirty="0" smtClean="0"/>
              <a:t>По 3 разделу: подготовка учащихся к самостоятельности;</a:t>
            </a:r>
          </a:p>
          <a:p>
            <a:pPr algn="just"/>
            <a:r>
              <a:rPr lang="ru-RU" sz="1600" dirty="0" smtClean="0"/>
              <a:t>По 4 разделу: количество (увеличить) классных родительских собраний, взаимоотношения между детьми. </a:t>
            </a:r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Результаты деятельности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86755702"/>
              </p:ext>
            </p:extLst>
          </p:nvPr>
        </p:nvGraphicFramePr>
        <p:xfrm>
          <a:off x="240032" y="1298235"/>
          <a:ext cx="8618248" cy="292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89030"/>
            <a:ext cx="864399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 тесно сотрудничает с: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образовательными организациями дополнительного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образования: МБОУ ДОД ДЮСШ, МБОУ ДОД СЮН,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МБОУ ДОД ЦДТ, МБУ Ярцевский молодежный центр;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ДОУ и с образовательными организациями города и района;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учреждениями культуры: МБУК ЯРЦКИ, ЦД «Современник»,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МБУК ЯРЦБ,  городским музеем, музеем поискового </a:t>
            </a:r>
            <a:r>
              <a:rPr lang="ru-RU" sz="2000" kern="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kern="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МБУ </a:t>
            </a:r>
            <a:r>
              <a:rPr lang="ru-RU" sz="2000" kern="1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Ярцевский</a:t>
            </a:r>
            <a:r>
              <a:rPr lang="ru-RU" sz="2000" kern="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молодежный центр;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Ярцевским</a:t>
            </a: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благочинием, Православным центром;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медицинскими учреждениями: ОГБУЗ ЯЦРБ;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«Школа на колесах», ОО «Эдельвейс»;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СОГКУ «Центр занятости населения </a:t>
            </a:r>
            <a:r>
              <a:rPr kumimoji="0" lang="ru-RU" sz="2000" b="0" i="0" u="none" strike="noStrike" kern="100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Ярцевского</a:t>
            </a: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района»;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Отделом военного комиссариата Смоленской области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г.Ярцево и </a:t>
            </a:r>
            <a:r>
              <a:rPr kumimoji="0" lang="ru-RU" sz="2000" b="0" i="0" u="none" strike="noStrike" kern="100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Ярцевскому</a:t>
            </a: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району;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КДН и ЗП, ОДН МО МВД  России «Ярцевский»;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Комитетом по труду и социальной защите населения;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Приют для животных «Доброе сердце»; лесхоз;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Выставочный центр им. </a:t>
            </a:r>
            <a:r>
              <a:rPr kumimoji="0" lang="ru-RU" sz="2000" b="0" i="0" u="none" strike="noStrike" kern="100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Тенишевой</a:t>
            </a: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города Смоленска;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kern="1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Смоленский драматический театр, Камерный театр, Кукольный театр.</a:t>
            </a:r>
            <a:endParaRPr kumimoji="0" lang="ru-RU" sz="2000" b="0" i="0" u="none" strike="noStrike" kern="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Социальная активность и внешние связи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 t="10308" r="6480" b="9806"/>
          <a:stretch>
            <a:fillRect/>
          </a:stretch>
        </p:blipFill>
        <p:spPr bwMode="auto">
          <a:xfrm>
            <a:off x="7215206" y="4143380"/>
            <a:ext cx="1784207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2345\Desktop\каток\DSC00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785794"/>
            <a:ext cx="1969960" cy="12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:\Все  документы\Изображения\Фотографии\День осени\SDC10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571744"/>
            <a:ext cx="1714480" cy="1285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401080" cy="54118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Результатом сотрудничества школы с социальными партнерами является реализация программ и направлений деятельности: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«Профилактика детского ДТТ»;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преступлений и правонарушений среди детей и подростков;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 ЗОЖ среди школьников;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Профориентация и профинформация для учащихся 9-х классов;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внешкольных мероприятий и конкурсов, экскурсий;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«Клуба выходного дня»;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основам безопасности жизнедеятельности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Социальная активность и внешние связи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01122" cy="56261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Взаимодействие школы с образовательными организациями округа: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Социальная активность и внешние связи школы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42826" y="1321327"/>
            <a:ext cx="8286808" cy="3309517"/>
            <a:chOff x="214282" y="4357694"/>
            <a:chExt cx="8833715" cy="2188880"/>
          </a:xfrm>
        </p:grpSpPr>
        <p:sp>
          <p:nvSpPr>
            <p:cNvPr id="17" name="Овал 16"/>
            <p:cNvSpPr/>
            <p:nvPr/>
          </p:nvSpPr>
          <p:spPr>
            <a:xfrm>
              <a:off x="3571868" y="4357694"/>
              <a:ext cx="2214578" cy="1143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6600"/>
                  </a:solidFill>
                </a:rPr>
                <a:t>МОС </a:t>
              </a:r>
            </a:p>
            <a:p>
              <a:pPr algn="ctr"/>
              <a:r>
                <a:rPr lang="ru-RU" sz="2800" b="1" dirty="0" smtClean="0">
                  <a:solidFill>
                    <a:srgbClr val="006600"/>
                  </a:solidFill>
                </a:rPr>
                <a:t>№ 2 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sp>
          <p:nvSpPr>
            <p:cNvPr id="18" name="Нашивка 17"/>
            <p:cNvSpPr/>
            <p:nvPr/>
          </p:nvSpPr>
          <p:spPr>
            <a:xfrm>
              <a:off x="6385919" y="4671415"/>
              <a:ext cx="484632" cy="484632"/>
            </a:xfrm>
            <a:prstGeom prst="chevron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/>
            <p:cNvSpPr/>
            <p:nvPr/>
          </p:nvSpPr>
          <p:spPr>
            <a:xfrm rot="10800000">
              <a:off x="2466352" y="4680939"/>
              <a:ext cx="484632" cy="484632"/>
            </a:xfrm>
            <a:prstGeom prst="chevron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Нашивка 19"/>
            <p:cNvSpPr/>
            <p:nvPr/>
          </p:nvSpPr>
          <p:spPr>
            <a:xfrm rot="2697324">
              <a:off x="5441237" y="5364107"/>
              <a:ext cx="484632" cy="484632"/>
            </a:xfrm>
            <a:prstGeom prst="chevron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/>
            <p:cNvSpPr/>
            <p:nvPr/>
          </p:nvSpPr>
          <p:spPr>
            <a:xfrm rot="7842066">
              <a:off x="3203163" y="5209756"/>
              <a:ext cx="330849" cy="721130"/>
            </a:xfrm>
            <a:prstGeom prst="chevron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14282" y="4714884"/>
              <a:ext cx="2132276" cy="57150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МБОУ СШ № 10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041947" y="5975070"/>
              <a:ext cx="2254858" cy="57150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МБОУ СШ № 9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4929190" y="5929330"/>
              <a:ext cx="2214989" cy="57150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МБОУ СШ № 8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7000892" y="4714884"/>
              <a:ext cx="2047105" cy="57150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МБОУ СШ № 7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251520" y="4725144"/>
            <a:ext cx="857256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Взаимодействие в муниципальных образовательных сетях осуществляется на основе многостороннего договора, по Единой образовательной программе.</a:t>
            </a:r>
          </a:p>
          <a:p>
            <a:pPr algn="just">
              <a:spcBef>
                <a:spcPct val="0"/>
              </a:spcBef>
              <a:defRPr/>
            </a:pPr>
            <a:r>
              <a:rPr lang="ru-RU" dirty="0" smtClean="0"/>
              <a:t>Обучающиеся 9 – 11 классов имеют возможность пользоваться услугами МОС № 2 для построения индивидуальных образовательных маршрутов.</a:t>
            </a:r>
          </a:p>
          <a:p>
            <a:pPr algn="just">
              <a:spcBef>
                <a:spcPct val="0"/>
              </a:spcBef>
              <a:defRPr/>
            </a:pPr>
            <a:r>
              <a:rPr lang="ru-RU" dirty="0" smtClean="0"/>
              <a:t>В 2021/22 уч. году возможности МОС № 2 учениками школы не были востребованы.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6. Финансово-экономическая деятельность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58204" cy="5411807"/>
          </a:xfrm>
        </p:spPr>
        <p:txBody>
          <a:bodyPr/>
          <a:lstStyle/>
          <a:p>
            <a:pPr>
              <a:buNone/>
            </a:pPr>
            <a:r>
              <a:rPr lang="ru-RU" sz="2000" smtClean="0"/>
              <a:t>Годовой </a:t>
            </a:r>
            <a:r>
              <a:rPr lang="ru-RU" sz="2000" smtClean="0"/>
              <a:t>бюджет 25 </a:t>
            </a:r>
            <a:r>
              <a:rPr lang="ru-RU" sz="2000" dirty="0" smtClean="0"/>
              <a:t>005 844,64 рублей </a:t>
            </a:r>
            <a:r>
              <a:rPr lang="ru-RU" sz="2000" dirty="0" smtClean="0"/>
              <a:t>(</a:t>
            </a:r>
            <a:r>
              <a:rPr lang="ru-RU" sz="2000" dirty="0" smtClean="0"/>
              <a:t>2022 </a:t>
            </a:r>
            <a:r>
              <a:rPr lang="ru-RU" sz="2000" dirty="0" smtClean="0"/>
              <a:t>год)</a:t>
            </a:r>
          </a:p>
          <a:p>
            <a:pPr>
              <a:buNone/>
            </a:pPr>
            <a:r>
              <a:rPr lang="ru-RU" sz="2000" dirty="0" smtClean="0"/>
              <a:t>Источники финансирования: муниципальный и региональный бюджет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Направления использования бюджетных средств: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35455"/>
              </p:ext>
            </p:extLst>
          </p:nvPr>
        </p:nvGraphicFramePr>
        <p:xfrm>
          <a:off x="152229" y="2131732"/>
          <a:ext cx="8858281" cy="429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6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67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Направления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Средства бюджета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Остаток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 на выполнение муниципального задания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18 748 160,58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612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Учебные расходы: мебель, оргтехника, учебные пособия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98 156,00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здания и учебных кабинетов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751 626,87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ТЭР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3 214 882,20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горячими завтраками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1 109 518,31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 летнего отдыха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96 516,00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Резервный фонд Администрации Смоленской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106</a:t>
                      </a:r>
                      <a:r>
                        <a:rPr lang="ru-RU" baseline="0" dirty="0" smtClean="0"/>
                        <a:t> 182,84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860</a:t>
                      </a:r>
                      <a:r>
                        <a:rPr lang="ru-RU" baseline="0" dirty="0" smtClean="0"/>
                        <a:t> 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 малоимущих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r>
                        <a:rPr lang="ru-RU" baseline="0" dirty="0" smtClean="0"/>
                        <a:t> 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Расходование внебюджетных средств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7. Перспективы и задачи развития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474" y="439718"/>
            <a:ext cx="9053526" cy="6418282"/>
          </a:xfrm>
        </p:spPr>
        <p:txBody>
          <a:bodyPr>
            <a:noAutofit/>
          </a:bodyPr>
          <a:lstStyle/>
          <a:p>
            <a:pPr lvl="0" algn="just"/>
            <a:r>
              <a:rPr lang="ru-RU" sz="1250" dirty="0" smtClean="0"/>
              <a:t>Продолжить  работу по реализация программы развития школы на основе анализа результатов и современных вызовов общества к школьному образованию;</a:t>
            </a:r>
          </a:p>
          <a:p>
            <a:pPr lvl="0" algn="just"/>
            <a:r>
              <a:rPr lang="ru-RU" sz="1250" dirty="0" smtClean="0"/>
              <a:t>Оптимизировать работу по повышению уровня квалификации педагогов школы в соответствии с современными требованиями.</a:t>
            </a:r>
          </a:p>
          <a:p>
            <a:pPr algn="just"/>
            <a:r>
              <a:rPr lang="ru-RU" sz="1250" dirty="0"/>
              <a:t>Повысить эффективность работы по сохранению контингента учащихся;</a:t>
            </a:r>
          </a:p>
          <a:p>
            <a:pPr lvl="0" algn="just"/>
            <a:r>
              <a:rPr lang="ru-RU" sz="1250" dirty="0" smtClean="0"/>
              <a:t>Организовать работы по обновленным ФГОС в 1 и 5 классах.</a:t>
            </a:r>
          </a:p>
          <a:p>
            <a:pPr lvl="0" algn="just"/>
            <a:r>
              <a:rPr lang="ru-RU" sz="1250" dirty="0" smtClean="0"/>
              <a:t>Продолжить работу по формированию единого образовательного пространства для развития проектной и учебно-исследовательской деятельности обучающихся, в </a:t>
            </a:r>
            <a:r>
              <a:rPr lang="ru-RU" sz="1250" dirty="0" err="1" smtClean="0"/>
              <a:t>т.ч</a:t>
            </a:r>
            <a:r>
              <a:rPr lang="ru-RU" sz="1250" dirty="0" smtClean="0"/>
              <a:t>. с использованием ресурсов центра «Точка роста».</a:t>
            </a:r>
          </a:p>
          <a:p>
            <a:pPr lvl="0" algn="just"/>
            <a:r>
              <a:rPr lang="ru-RU" sz="1250" dirty="0" smtClean="0"/>
              <a:t>Привлекать родителей к активному участию в жизни классных коллективов через организацию совместной деятельности;</a:t>
            </a:r>
          </a:p>
          <a:p>
            <a:pPr lvl="0" algn="just"/>
            <a:r>
              <a:rPr lang="ru-RU" sz="1250" dirty="0" smtClean="0"/>
              <a:t>Повысить  эффективность работы по воспитанию культуры поведения, гражданственности, патриотизма, духовности;</a:t>
            </a:r>
          </a:p>
          <a:p>
            <a:pPr lvl="0" algn="just"/>
            <a:r>
              <a:rPr lang="ru-RU" sz="1250" dirty="0" smtClean="0"/>
              <a:t>Оптимизировать работу с трудными подростками </a:t>
            </a:r>
            <a:r>
              <a:rPr lang="ru-RU" sz="1250" dirty="0" err="1" smtClean="0"/>
              <a:t>иих</a:t>
            </a:r>
            <a:r>
              <a:rPr lang="ru-RU" sz="1250" dirty="0" smtClean="0"/>
              <a:t> семьями, состоящими на </a:t>
            </a:r>
            <a:r>
              <a:rPr lang="ru-RU" sz="1250" dirty="0" err="1" smtClean="0"/>
              <a:t>внутришкольном</a:t>
            </a:r>
            <a:r>
              <a:rPr lang="ru-RU" sz="1250" dirty="0" smtClean="0"/>
              <a:t> учете, на учете в КДН;</a:t>
            </a:r>
          </a:p>
          <a:p>
            <a:pPr lvl="0" algn="just"/>
            <a:r>
              <a:rPr lang="ru-RU" sz="1250" dirty="0" smtClean="0"/>
              <a:t>Организовать внеурочную деятельность учащихся</a:t>
            </a:r>
            <a:r>
              <a:rPr lang="ru-RU" sz="1250" dirty="0"/>
              <a:t> </a:t>
            </a:r>
            <a:r>
              <a:rPr lang="ru-RU" sz="1250" dirty="0" smtClean="0"/>
              <a:t>в соответствии с ООП школы;</a:t>
            </a:r>
          </a:p>
          <a:p>
            <a:pPr lvl="0" algn="just"/>
            <a:r>
              <a:rPr lang="ru-RU" sz="1250" dirty="0" smtClean="0"/>
              <a:t>Продолжить работу по формированию сознательного отношения к здоровому образу жизни у школьников и их родителей;</a:t>
            </a:r>
          </a:p>
          <a:p>
            <a:pPr algn="just"/>
            <a:r>
              <a:rPr lang="ru-RU" sz="1250" dirty="0" smtClean="0"/>
              <a:t>Развивать творческую и когнитивную активность учащихся на уроках и во внеурочной деятельность;</a:t>
            </a:r>
          </a:p>
          <a:p>
            <a:pPr lvl="0" algn="just"/>
            <a:r>
              <a:rPr lang="ru-RU" sz="1250" dirty="0" smtClean="0"/>
              <a:t>Повысить результаты освоения МПР за счет активного внедрения в практику работы учителей технологии смыслового чтения, проблемного обучения, проектной деятельности.</a:t>
            </a:r>
          </a:p>
          <a:p>
            <a:pPr algn="just"/>
            <a:r>
              <a:rPr lang="ru-RU" sz="1250" dirty="0"/>
              <a:t>Продолжить работу по формированию функциональной грамотности обучающихся на уроках и во внеурочных занятиях;</a:t>
            </a:r>
          </a:p>
          <a:p>
            <a:pPr lvl="0" algn="just"/>
            <a:r>
              <a:rPr lang="ru-RU" sz="1250" dirty="0" smtClean="0"/>
              <a:t>Продолжить работу по повышению уровня подготовки учащихся 9, 11 классах к ГИА.</a:t>
            </a:r>
          </a:p>
          <a:p>
            <a:pPr lvl="0" algn="just"/>
            <a:r>
              <a:rPr lang="ru-RU" sz="1250" dirty="0" smtClean="0"/>
              <a:t>Продолжить работу с одаренными детьми за счет индивидуальной работы и расширения участия в олимпиадах и конкурсах разных уровней и направлений.</a:t>
            </a:r>
          </a:p>
          <a:p>
            <a:pPr lvl="0" algn="just"/>
            <a:r>
              <a:rPr lang="ru-RU" sz="1250" dirty="0" smtClean="0"/>
              <a:t>Учителям-предметникам, классным руководителям и психологу школы уделять больше внимания формированию взаимоуважения, воспитанности и снижению уровня тревожности обучающихся.</a:t>
            </a:r>
          </a:p>
          <a:p>
            <a:pPr lvl="0" algn="just"/>
            <a:r>
              <a:rPr lang="ru-RU" sz="1250" dirty="0" smtClean="0"/>
              <a:t>Классным руководителям и психологу школы активизировать работу по профориентации и </a:t>
            </a:r>
            <a:r>
              <a:rPr lang="ru-RU" sz="1250" dirty="0" err="1" smtClean="0"/>
              <a:t>профинформации</a:t>
            </a:r>
            <a:r>
              <a:rPr lang="ru-RU" sz="1250" dirty="0" smtClean="0"/>
              <a:t> обучающихся.</a:t>
            </a:r>
          </a:p>
          <a:p>
            <a:pPr lvl="0" algn="just"/>
            <a:r>
              <a:rPr lang="ru-RU" sz="1250" dirty="0" smtClean="0"/>
              <a:t>Классным руководителям, психологу и социальному педагогу школы  продумать цикл родительских собраний на основе запросов родителей.</a:t>
            </a:r>
          </a:p>
          <a:p>
            <a:pPr lvl="0" algn="just"/>
            <a:r>
              <a:rPr lang="ru-RU" sz="1250" dirty="0" smtClean="0"/>
              <a:t>Продолжить работу по взаимодействию с медицинскими учреждениями с целью оптимизации занятий физической культуры и соблюдения норм ОТ на уроках физической культуры и технологии.</a:t>
            </a:r>
          </a:p>
          <a:p>
            <a:pPr lvl="0" algn="just"/>
            <a:r>
              <a:rPr lang="ru-RU" sz="1250" dirty="0" smtClean="0"/>
              <a:t>Администрации школы продолжить работу по совершенствованию материально-технической базы школы.</a:t>
            </a:r>
          </a:p>
          <a:p>
            <a:endParaRPr lang="ru-RU" sz="1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46"/>
            <a:ext cx="8229600" cy="5429312"/>
          </a:xfrm>
        </p:spPr>
        <p:txBody>
          <a:bodyPr>
            <a:normAutofit fontScale="25000" lnSpcReduction="20000"/>
          </a:bodyPr>
          <a:lstStyle/>
          <a:p>
            <a:pPr marL="0" indent="266700" algn="just">
              <a:buNone/>
            </a:pPr>
            <a:r>
              <a:rPr lang="ru-RU" sz="4800" dirty="0" smtClean="0"/>
              <a:t>С 2019 года педагогический коллектив школы стал работать по программе развития </a:t>
            </a:r>
            <a:r>
              <a:rPr lang="ru-RU" sz="4800" b="1" dirty="0" smtClean="0"/>
              <a:t> «От успеха в школе — к успеху в  жизни»</a:t>
            </a:r>
          </a:p>
          <a:p>
            <a:pPr>
              <a:buNone/>
            </a:pPr>
            <a:r>
              <a:rPr lang="ru-RU" sz="4800" b="1" dirty="0" smtClean="0"/>
              <a:t>Цели программы:</a:t>
            </a:r>
          </a:p>
          <a:p>
            <a:r>
              <a:rPr lang="ru-RU" sz="4800" dirty="0" smtClean="0"/>
              <a:t>обеспечение доступности качественного образования,</a:t>
            </a:r>
          </a:p>
          <a:p>
            <a:r>
              <a:rPr lang="ru-RU" sz="4800" dirty="0" smtClean="0"/>
              <a:t>соответствующего современным требованиям общества;</a:t>
            </a:r>
          </a:p>
          <a:p>
            <a:r>
              <a:rPr lang="ru-RU" sz="4800" dirty="0" smtClean="0"/>
              <a:t>обеспечение  условий  для  устойчивого  развития</a:t>
            </a:r>
          </a:p>
          <a:p>
            <a:r>
              <a:rPr lang="ru-RU" sz="4800" dirty="0" smtClean="0"/>
              <a:t>школы   в   соответствии   со   стратегией   развития</a:t>
            </a:r>
          </a:p>
          <a:p>
            <a:r>
              <a:rPr lang="ru-RU" sz="4800" dirty="0" smtClean="0"/>
              <a:t>российского образования   и достижения нового качества образования; </a:t>
            </a:r>
          </a:p>
          <a:p>
            <a:pPr lvl="0"/>
            <a:r>
              <a:rPr lang="ru-RU" sz="4800" dirty="0" smtClean="0"/>
              <a:t>разработка моделей организации образовательной практики школы в соответствии с требованиями ФГОС НОО, ООО и создание целостной образовательной среды школы для перехода на ФГОС СОО; </a:t>
            </a:r>
          </a:p>
          <a:p>
            <a:r>
              <a:rPr lang="ru-RU" sz="4800" dirty="0" smtClean="0"/>
              <a:t>достижение современного качества образования, обеспечивающего развитие личностных достижений ученика, его компетентностей как основы активной гражданской позиции и социальной успешности.</a:t>
            </a:r>
          </a:p>
          <a:p>
            <a:pPr>
              <a:buNone/>
            </a:pPr>
            <a:r>
              <a:rPr lang="ru-RU" sz="4800" dirty="0" smtClean="0"/>
              <a:t> Для реализации поставленных целей коллектив школы решает следующие задачи:  </a:t>
            </a:r>
          </a:p>
          <a:p>
            <a:r>
              <a:rPr lang="ru-RU" sz="4800" b="1" dirty="0" smtClean="0"/>
              <a:t>Направления и задачи Программы</a:t>
            </a:r>
            <a:endParaRPr lang="ru-RU" sz="4800" dirty="0" smtClean="0"/>
          </a:p>
          <a:p>
            <a:r>
              <a:rPr lang="ru-RU" sz="4800" dirty="0" smtClean="0"/>
              <a:t>1. Удовлетворить потребности всех    категорий участников  образовательного  процесса  в  получении доступного качественного общего и дополнительного образования.</a:t>
            </a:r>
          </a:p>
          <a:p>
            <a:r>
              <a:rPr lang="ru-RU" sz="4800" dirty="0" smtClean="0"/>
              <a:t>2. Создать   условия   для   повышения   качества образования    через реализацию индивидуальной образовательной  траектории  учащихся,  в  том  числе выбора программ профильного обучения.</a:t>
            </a:r>
          </a:p>
          <a:p>
            <a:r>
              <a:rPr lang="ru-RU" sz="4800" dirty="0" smtClean="0"/>
              <a:t>3. Обеспечить   качественный   переход   школы   на выполнение Федеральных государственных образовательных стандартов с соблюдением преемственности всех уровней образования.</a:t>
            </a:r>
          </a:p>
          <a:p>
            <a:r>
              <a:rPr lang="ru-RU" sz="4800" dirty="0" smtClean="0"/>
              <a:t>4. Создание психолого-педагогической и пространственной среды, обеспечивающей благоприятные, психологически комфортные, педагогически	и социально	оправданные условия обучения и повышающей удовлетворенность потребителей образовательными услугами школы.</a:t>
            </a:r>
          </a:p>
          <a:p>
            <a:pPr lvl="0"/>
            <a:r>
              <a:rPr lang="ru-RU" sz="4800" dirty="0" smtClean="0"/>
              <a:t>5. Оптимизация системы профессионального и личностного роста педагогических работников как необходимое условие современных образовательных отношений.</a:t>
            </a:r>
          </a:p>
          <a:p>
            <a:r>
              <a:rPr lang="ru-RU" sz="4800" dirty="0" smtClean="0"/>
              <a:t> 6. Обновление организации, содержания и технологий образовательного процесса в направлении обеспечения оптимальных условий формирования духовно - нравственной, социально - адаптированной и профессионально - ориентированной личности гражданина Российской Федерации.</a:t>
            </a:r>
          </a:p>
          <a:p>
            <a:r>
              <a:rPr lang="ru-RU" sz="4800" dirty="0" smtClean="0"/>
              <a:t> 7.Развивать воспитательную систему, позволяющую каждому школьнику раскрыть и максимально реализовать свои индивидуальные творческие способности, в том числе за счет расширения спектра программ дополнительного образования детей и внеурочной деятельности, сохраняя традиции школы.</a:t>
            </a:r>
          </a:p>
          <a:p>
            <a:r>
              <a:rPr lang="ru-RU" sz="4800" dirty="0" smtClean="0"/>
              <a:t> 8. Развивать ресурсное (материально-техническое, кадровое, научно-методическое) обеспечение учебно-воспитательного процесса за счет эффективного планирования финансово-хозяйственной деятельности ОУ.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74638"/>
            <a:ext cx="843528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Общая характеристика МБОУ СШ № 9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2. Особенности образовательного процесса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dirty="0" smtClean="0"/>
              <a:t>В школе реализуются образовательные программы: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5100" dirty="0" smtClean="0"/>
          </a:p>
          <a:p>
            <a:pPr marL="0" indent="0">
              <a:buNone/>
            </a:pPr>
            <a:endParaRPr lang="ru-RU" sz="5100" dirty="0" smtClean="0"/>
          </a:p>
          <a:p>
            <a:pPr marL="0" indent="0" algn="just">
              <a:buNone/>
            </a:pPr>
            <a:r>
              <a:rPr lang="ru-RU" sz="5100" dirty="0" smtClean="0"/>
              <a:t>В основу реализации образовательных программ заложен принцип преемственности.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5536" y="3356992"/>
            <a:ext cx="2880320" cy="126072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Начального общего образования</a:t>
            </a:r>
            <a:endParaRPr lang="ru-RU" sz="28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131840" y="2708920"/>
            <a:ext cx="2880320" cy="12607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Основного общего образования</a:t>
            </a:r>
            <a:endParaRPr lang="ru-RU" sz="28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868144" y="2132856"/>
            <a:ext cx="2880320" cy="126072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Среднего общего образования</a:t>
            </a:r>
            <a:endParaRPr lang="ru-RU" sz="2800" b="1" dirty="0"/>
          </a:p>
        </p:txBody>
      </p:sp>
      <p:sp>
        <p:nvSpPr>
          <p:cNvPr id="7" name="Выгнутая вверх стрелка 6"/>
          <p:cNvSpPr/>
          <p:nvPr/>
        </p:nvSpPr>
        <p:spPr>
          <a:xfrm rot="20650968">
            <a:off x="1693043" y="2254905"/>
            <a:ext cx="2161570" cy="808825"/>
          </a:xfrm>
          <a:prstGeom prst="curved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0750442">
            <a:off x="4785331" y="1618553"/>
            <a:ext cx="2161570" cy="808825"/>
          </a:xfrm>
          <a:prstGeom prst="curved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6600"/>
                </a:solidFill>
              </a:rPr>
              <a:t>Начальная школа:</a:t>
            </a:r>
          </a:p>
          <a:p>
            <a:pPr lvl="0" algn="just">
              <a:buNone/>
            </a:pPr>
            <a:r>
              <a:rPr lang="ru-RU" dirty="0" smtClean="0"/>
              <a:t>В начальной школе все классы обучаются по программам,  соответствующим ФГОС НОО. </a:t>
            </a:r>
          </a:p>
          <a:p>
            <a:pPr lvl="0" algn="just">
              <a:buNone/>
            </a:pPr>
            <a:r>
              <a:rPr lang="ru-RU" dirty="0" smtClean="0"/>
              <a:t>Обучение младших школьников ведется по программе авторской линии: «Школа России».</a:t>
            </a:r>
          </a:p>
          <a:p>
            <a:pPr lvl="0" algn="just">
              <a:buNone/>
            </a:pPr>
            <a:r>
              <a:rPr lang="ru-RU" dirty="0" smtClean="0"/>
              <a:t> Выбор программы обучения учащихся 1-х классов  определялся родителями.</a:t>
            </a:r>
          </a:p>
          <a:p>
            <a:pPr lvl="0" algn="just">
              <a:buNone/>
            </a:pPr>
            <a:r>
              <a:rPr lang="ru-RU" dirty="0" smtClean="0"/>
              <a:t> В рамках реализации образовательной программы ФГОС НОО для учащихся предложено 38 кружков по 5 направлениям: спортивно-оздоровительному, духовно-нравственному, социальному, обще-интеллектуальному, общекультурному. Тематика кружков определяется по запросу школьников и их родителей.</a:t>
            </a:r>
          </a:p>
          <a:p>
            <a:pPr lvl="0" algn="just">
              <a:buNone/>
            </a:pPr>
            <a:r>
              <a:rPr lang="ru-RU" dirty="0" smtClean="0"/>
              <a:t>Для обеспечения равных стартовых возможностей поступающих в первый класс в школе с апреля реализуется программа «Школа будущих первоклассников». 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Особенности образовательного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74191"/>
            <a:ext cx="8229600" cy="5145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0000FF"/>
                </a:solidFill>
              </a:rPr>
              <a:t>Основная школа</a:t>
            </a:r>
          </a:p>
          <a:p>
            <a:pPr lvl="0" algn="just">
              <a:buNone/>
            </a:pPr>
            <a:r>
              <a:rPr lang="ru-RU" sz="2400" dirty="0" smtClean="0"/>
              <a:t>В основной школе преподавание учебных предметов ведется по разным авторским линиям, соответствующим ФГОС ООО.</a:t>
            </a:r>
          </a:p>
          <a:p>
            <a:pPr lvl="0" algn="just">
              <a:buNone/>
            </a:pPr>
            <a:r>
              <a:rPr lang="ru-RU" sz="2400" dirty="0" smtClean="0"/>
              <a:t>Для учащихся основной школы организована работа 11 кружков по 5 направлениям: </a:t>
            </a:r>
            <a:r>
              <a:rPr lang="ru-RU" sz="2400" dirty="0"/>
              <a:t>спортивно-оздоровительному, духовно-нравственному, социальному, обще-интеллектуальному, общекультурному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Тематика кружков определяется в соответствии с запросами обучающихся и их родителей (законных представителей) в рамках финансирования школы.</a:t>
            </a:r>
          </a:p>
          <a:p>
            <a:pPr lvl="0" algn="just">
              <a:buNone/>
            </a:pPr>
            <a:r>
              <a:rPr lang="ru-RU" sz="2400" dirty="0" smtClean="0"/>
              <a:t>Для учащихся 9-х классов организована работа курсов по выбору с учетом их образовательных потребностей и перспектив: «Готовимся к ОГЭ по математике», «Индивидуальный итоговый проект». С целью самоопределения обучающихся 8 и 9-х классов в рамках внеурочной деятельности организована работа курса «Я и мой выбор».</a:t>
            </a:r>
          </a:p>
          <a:p>
            <a:pPr lvl="0"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Особенности образовательного процесса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</TotalTime>
  <Words>6572</Words>
  <Application>Microsoft Office PowerPoint</Application>
  <PresentationFormat>Экран (4:3)</PresentationFormat>
  <Paragraphs>1229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6" baseType="lpstr">
      <vt:lpstr>Arial</vt:lpstr>
      <vt:lpstr>Arial Black</vt:lpstr>
      <vt:lpstr>Arial Narrow</vt:lpstr>
      <vt:lpstr>Calibri</vt:lpstr>
      <vt:lpstr>Liberation Mono</vt:lpstr>
      <vt:lpstr>Times New Roman</vt:lpstr>
      <vt:lpstr>Wingdings</vt:lpstr>
      <vt:lpstr>Тема Office</vt:lpstr>
      <vt:lpstr>муниципального бюджетного  общеобразовательного учреждения  средняя школа № 9  г. Ярцево Смоленской области по итогам 2021/22 учебного года</vt:lpstr>
      <vt:lpstr>Содержание:</vt:lpstr>
      <vt:lpstr>1. Общая характеристика МБОУ СШ № 9</vt:lpstr>
      <vt:lpstr>Презентация PowerPoint</vt:lpstr>
      <vt:lpstr>Презентация PowerPoint</vt:lpstr>
      <vt:lpstr>Презентация PowerPoint</vt:lpstr>
      <vt:lpstr>2. Особенности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безопасности в школе</vt:lpstr>
      <vt:lpstr>Презентация PowerPoint</vt:lpstr>
      <vt:lpstr>Презентация PowerPoint</vt:lpstr>
      <vt:lpstr>Организация учебно-воспитательного процесса для учащихся с ОВЗ и детей-инвалидов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единого государственного экзамена</vt:lpstr>
      <vt:lpstr>Презентация PowerPoint</vt:lpstr>
      <vt:lpstr>Результаты государственной итоговой аттестации в 9-х классах</vt:lpstr>
      <vt:lpstr>Результаты государственной итоговой аттестации в 9-х классах</vt:lpstr>
      <vt:lpstr>Результаты всероссийских проверочных работ</vt:lpstr>
      <vt:lpstr>Движение учащихся</vt:lpstr>
      <vt:lpstr>Итоги года</vt:lpstr>
      <vt:lpstr>Презентация PowerPoint</vt:lpstr>
      <vt:lpstr>Качество знаний по предметам</vt:lpstr>
      <vt:lpstr>Итоги промежуточной (годовой) аттестации</vt:lpstr>
      <vt:lpstr>Мониторинг сформированности МПР </vt:lpstr>
      <vt:lpstr>Мониторинг сформированности МПР </vt:lpstr>
      <vt:lpstr>Рейтинг классов по итогам года</vt:lpstr>
      <vt:lpstr>Результаты участия учащихся 1 – 4 классов  в школьной олимпиаде «Шаг в будущее»</vt:lpstr>
      <vt:lpstr>Результаты участия учащихся 4 – 11 классов  в школьном этапе Всероссийской олимпиады школьников</vt:lpstr>
      <vt:lpstr>Результаты участия учащихся 7 – 11 классов  в муниципальном этапе Всероссийской олимпиады школьников</vt:lpstr>
      <vt:lpstr>Данные о состоянии здоровья обучающихся</vt:lpstr>
      <vt:lpstr>4. Результаты деятельности школы</vt:lpstr>
      <vt:lpstr>Презентация PowerPoint</vt:lpstr>
      <vt:lpstr>Уровень удовлетворенности потребителей образовательных услуг работой школы </vt:lpstr>
      <vt:lpstr>Презентация PowerPoint</vt:lpstr>
      <vt:lpstr>Презентация PowerPoint</vt:lpstr>
      <vt:lpstr>Презентация PowerPoint</vt:lpstr>
      <vt:lpstr>6. Финансово-экономическая деятельность</vt:lpstr>
      <vt:lpstr>7. Перспективы и задачи развития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Admin</cp:lastModifiedBy>
  <cp:revision>375</cp:revision>
  <dcterms:created xsi:type="dcterms:W3CDTF">2016-06-30T07:20:58Z</dcterms:created>
  <dcterms:modified xsi:type="dcterms:W3CDTF">2022-08-03T11:42:31Z</dcterms:modified>
</cp:coreProperties>
</file>