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3" r:id="rId6"/>
    <p:sldId id="264" r:id="rId7"/>
    <p:sldId id="265" r:id="rId8"/>
    <p:sldId id="266" r:id="rId9"/>
    <p:sldId id="268" r:id="rId10"/>
    <p:sldId id="269" r:id="rId11"/>
    <p:sldId id="272" r:id="rId12"/>
    <p:sldId id="270" r:id="rId13"/>
    <p:sldId id="257" r:id="rId14"/>
    <p:sldId id="271" r:id="rId15"/>
    <p:sldId id="256" r:id="rId16"/>
    <p:sldId id="258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27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3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86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2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0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9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4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75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4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08543-82FB-4B70-BA2A-8E504654EDAA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7168-46BA-4DBC-B8F6-368C96CFD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8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yskills.ru/" TargetMode="External"/><Relationship Id="rId3" Type="http://schemas.openxmlformats.org/officeDocument/2006/relationships/hyperlink" Target="https://resh.edu.ru/" TargetMode="External"/><Relationship Id="rId7" Type="http://schemas.openxmlformats.org/officeDocument/2006/relationships/hyperlink" Target="https://media.prosv.ru/" TargetMode="External"/><Relationship Id="rId2" Type="http://schemas.openxmlformats.org/officeDocument/2006/relationships/hyperlink" Target="https://rosuchebnik.ru/material/40-saytov-kotorye-oblegchat-rabotu-uchitel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home/" TargetMode="External"/><Relationship Id="rId11" Type="http://schemas.openxmlformats.org/officeDocument/2006/relationships/hyperlink" Target="https://&#1091;&#1088;&#1086;&#1082;&#1094;&#1080;&#1092;&#1088;&#1099;.&#1088;&#1092;/" TargetMode="External"/><Relationship Id="rId5" Type="http://schemas.openxmlformats.org/officeDocument/2006/relationships/hyperlink" Target="https://site.bilet.worldskills.ru/" TargetMode="External"/><Relationship Id="rId10" Type="http://schemas.openxmlformats.org/officeDocument/2006/relationships/hyperlink" Target="https://edu.sirius.online/" TargetMode="External"/><Relationship Id="rId4" Type="http://schemas.openxmlformats.org/officeDocument/2006/relationships/hyperlink" Target="https://uchebnik.mos.ru/catalogue" TargetMode="External"/><Relationship Id="rId9" Type="http://schemas.openxmlformats.org/officeDocument/2006/relationships/hyperlink" Target="https://olimpium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&#1056;&#1077;&#1082;&#1086;&#1084;&#1077;&#1085;&#1076;&#1086;&#1074;&#1072;&#1085;&#1085;&#1099;&#1077;%20&#1086;&#1073;&#1088;&#1072;&#1079;&#1086;&#1074;&#1072;&#1090;&#1077;&#1083;&#1100;&#1085;&#1099;&#1077;%20&#1088;&#1077;&#1089;&#1091;&#1088;&#1089;&#1099;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sv.ru/static/profil_schoo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Uchet%20rabochejj%20programmy%20vospitaniya%20v%20razdele%20Soderzhanie%20uchebnogo%20predmeta,%20kursa,%20modulya.docx" TargetMode="External"/><Relationship Id="rId2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Uchet%20vospitatelnogo%20potenciala%20urokov%20v%20poyasnitelnojj%20zapiske%20k%20rabochejj%20programme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Uchet%20vospitatelnogo%20komponenta%20v%20tematicheskom%20planirovanii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obr.ru/npd-doc?npmid=99&amp;npid=607175848&amp;anchor=XA00M4U2MM" TargetMode="External"/><Relationship Id="rId7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&#1055;&#1080;&#1089;&#1100;&#1084;&#1086;%20&#1052;&#1080;&#1085;&#1087;&#1088;&#1086;&#1089;&#1074;&#1077;&#1097;&#1077;&#1085;&#1080;&#1103;.pdf" TargetMode="External"/><Relationship Id="rId2" Type="http://schemas.openxmlformats.org/officeDocument/2006/relationships/hyperlink" Target="https://e.rukobr.ru/npd-doc?npmid=99&amp;npid=607175842&amp;anchor=XA00M3Q2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User\Desktop\&#1055;&#1057;%20&#1054;&#1073;&#1085;&#1086;&#1074;&#1083;&#1077;&#1085;&#1085;&#1099;&#1077;%20&#1060;&#1043;&#1054;&#1057;%20&#1056;&#1055;%202022-2023\&#1055;&#1088;&#1080;&#1082;&#1072;&#1079;%20&#1055;&#1077;&#1088;&#1077;&#1095;&#1077;&#1085;&#1100;%20&#1089;&#1088;&#1077;&#1076;&#1089;&#1090;&#1074;%20&#1086;&#1073;&#1091;&#1095;&#1077;&#1085;&#1080;&#1103;%20&#1080;%20&#1074;&#1086;&#1089;&#1087;&#1080;&#1090;&#1072;&#1085;&#1080;&#1103;.pdf" TargetMode="External"/><Relationship Id="rId5" Type="http://schemas.openxmlformats.org/officeDocument/2006/relationships/hyperlink" Target="https://e.rukobr.ru/npd-doc?npmid=99&amp;npid=573461544&amp;anchor=ZAP22PA395" TargetMode="External"/><Relationship Id="rId4" Type="http://schemas.openxmlformats.org/officeDocument/2006/relationships/hyperlink" Target="https://e.rukobr.ru/npd-doc?npmid=99&amp;npid=72659717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obr.ru/npd-doc?npmid=99&amp;npid=607175848&amp;anchor=XA00M762MV" TargetMode="External"/><Relationship Id="rId2" Type="http://schemas.openxmlformats.org/officeDocument/2006/relationships/hyperlink" Target="https://e.rukobr.ru/npd-doc?npmid=99&amp;npid=607175842&amp;anchor=XA00M2K2M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rukobr.ru/npd-doc?npmid=99&amp;npid=42036239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dsoo.ru/Primernie_rabochie_progr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22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Педсовет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«Особенности, введение и содержание обновленных ФГОС НОО и ООО»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Рабочие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программы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обновленным 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ФГОС НОО и ФГОС ООО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4335" y="5813476"/>
            <a:ext cx="3067665" cy="10445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Март,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7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14" y="191705"/>
            <a:ext cx="9553903" cy="769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Тематическое планирование</a:t>
            </a:r>
            <a:endParaRPr lang="ru-RU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47" t="13441" r="44881" b="4197"/>
          <a:stretch/>
        </p:blipFill>
        <p:spPr>
          <a:xfrm>
            <a:off x="9821917" y="191705"/>
            <a:ext cx="2175641" cy="650864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7574052"/>
              </p:ext>
            </p:extLst>
          </p:nvPr>
        </p:nvGraphicFramePr>
        <p:xfrm>
          <a:off x="268012" y="845789"/>
          <a:ext cx="9380484" cy="530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33">
                  <a:extLst>
                    <a:ext uri="{9D8B030D-6E8A-4147-A177-3AD203B41FA5}">
                      <a16:colId xmlns:a16="http://schemas.microsoft.com/office/drawing/2014/main" xmlns="" val="2073544973"/>
                    </a:ext>
                  </a:extLst>
                </a:gridCol>
                <a:gridCol w="2081048">
                  <a:extLst>
                    <a:ext uri="{9D8B030D-6E8A-4147-A177-3AD203B41FA5}">
                      <a16:colId xmlns:a16="http://schemas.microsoft.com/office/drawing/2014/main" xmlns="" val="2717659007"/>
                    </a:ext>
                  </a:extLst>
                </a:gridCol>
                <a:gridCol w="1655379">
                  <a:extLst>
                    <a:ext uri="{9D8B030D-6E8A-4147-A177-3AD203B41FA5}">
                      <a16:colId xmlns:a16="http://schemas.microsoft.com/office/drawing/2014/main" xmlns="" val="317786580"/>
                    </a:ext>
                  </a:extLst>
                </a:gridCol>
                <a:gridCol w="5155324">
                  <a:extLst>
                    <a:ext uri="{9D8B030D-6E8A-4147-A177-3AD203B41FA5}">
                      <a16:colId xmlns:a16="http://schemas.microsoft.com/office/drawing/2014/main" xmlns="" val="3688799110"/>
                    </a:ext>
                  </a:extLst>
                </a:gridCol>
              </a:tblGrid>
              <a:tr h="891939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082844"/>
                  </a:ext>
                </a:extLst>
              </a:tr>
              <a:tr h="89193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ЭОР/ЦОР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792462"/>
                  </a:ext>
                </a:extLst>
              </a:tr>
              <a:tr h="35188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Мультимедийные программы, ЭФУ, электронная библиотека, виртуальные лаборатории,</a:t>
                      </a:r>
                      <a:r>
                        <a:rPr lang="ru-RU" sz="2400" baseline="0" dirty="0" smtClean="0"/>
                        <a:t> игровые программы, коллекции ЦОР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ВНИМАНИЕ: только официально разрешенных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</a:rPr>
                        <a:t>Минпросвещением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 образовательных ресурсов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56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13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215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https://rosuchebnik.ru/material/40-saytov-kotorye-oblegchat-rabotu-uchitelya/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4058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ru-RU" b="1" dirty="0" smtClean="0">
                <a:hlinkClick r:id="rId2"/>
              </a:rPr>
              <a:t>- 40</a:t>
            </a:r>
            <a:r>
              <a:rPr lang="ru-RU" b="1" dirty="0">
                <a:hlinkClick r:id="rId2"/>
              </a:rPr>
              <a:t> сайтов, которые облегчат работу учителя</a:t>
            </a:r>
          </a:p>
          <a:p>
            <a:pPr marL="0" indent="0" fontAlgn="t">
              <a:buNone/>
            </a:pPr>
            <a:r>
              <a:rPr lang="en-US" b="1" dirty="0" err="1">
                <a:hlinkClick r:id="rId2"/>
              </a:rPr>
              <a:t>rosuchebnik.ru</a:t>
            </a:r>
            <a:r>
              <a:rPr lang="en-US" dirty="0" err="1">
                <a:hlinkClick r:id="rId2"/>
              </a:rPr>
              <a:t>›material</a:t>
            </a:r>
            <a:r>
              <a:rPr lang="en-US" dirty="0">
                <a:hlinkClick r:id="rId2"/>
              </a:rPr>
              <a:t>/40-saytov-kotorye-…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384" y="2514482"/>
            <a:ext cx="11177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Roboto"/>
              </a:rPr>
              <a:t>Интерактивные уроки по всему школьному курсу с 1-го по 11-й класс лучших учителей страны предоставляет </a:t>
            </a:r>
            <a:r>
              <a:rPr lang="ru-RU" dirty="0">
                <a:solidFill>
                  <a:srgbClr val="2865E9"/>
                </a:solidFill>
                <a:latin typeface="Roboto"/>
                <a:hlinkClick r:id="rId3"/>
              </a:rPr>
              <a:t>«Российская электронная школа</a:t>
            </a:r>
            <a:r>
              <a:rPr lang="ru-RU" dirty="0" smtClean="0">
                <a:solidFill>
                  <a:srgbClr val="2865E9"/>
                </a:solidFill>
                <a:latin typeface="Roboto"/>
                <a:hlinkClick r:id="rId3"/>
              </a:rPr>
              <a:t>».</a:t>
            </a:r>
            <a:endParaRPr lang="ru-RU" dirty="0" smtClean="0">
              <a:solidFill>
                <a:srgbClr val="2865E9"/>
              </a:solidFill>
              <a:latin typeface="Roboto"/>
            </a:endParaRPr>
          </a:p>
          <a:p>
            <a:r>
              <a:rPr lang="ru-RU" dirty="0">
                <a:hlinkClick r:id="rId4"/>
              </a:rPr>
              <a:t>«Московская электронная школа» </a:t>
            </a:r>
            <a:r>
              <a:rPr lang="ru-RU" dirty="0"/>
              <a:t>– это широкий набор электронных учебников и тестов, интерактивные сценарии уроков</a:t>
            </a:r>
            <a:r>
              <a:rPr lang="ru-RU" dirty="0" smtClean="0"/>
              <a:t>.</a:t>
            </a:r>
          </a:p>
          <a:p>
            <a:r>
              <a:rPr lang="ru-RU" dirty="0" err="1"/>
              <a:t>Профориентационный</a:t>
            </a:r>
            <a:r>
              <a:rPr lang="ru-RU" dirty="0"/>
              <a:t> </a:t>
            </a:r>
            <a:r>
              <a:rPr lang="ru-RU" dirty="0">
                <a:hlinkClick r:id="rId5"/>
              </a:rPr>
              <a:t>портал «Билет в будущее»</a:t>
            </a:r>
            <a:r>
              <a:rPr lang="ru-RU" dirty="0"/>
              <a:t> с </a:t>
            </a:r>
            <a:r>
              <a:rPr lang="ru-RU" dirty="0" err="1"/>
              <a:t>видеоуроками</a:t>
            </a:r>
            <a:r>
              <a:rPr lang="ru-RU" dirty="0"/>
              <a:t> для средней и старшей школы, а также расширенными возможностями тестирования и погружения в различные специальности и направления подготовки уже на базе школьного образования</a:t>
            </a:r>
            <a:r>
              <a:rPr lang="ru-RU" dirty="0" smtClean="0"/>
              <a:t>.</a:t>
            </a:r>
          </a:p>
          <a:p>
            <a:r>
              <a:rPr lang="ru-RU" dirty="0"/>
              <a:t>«</a:t>
            </a:r>
            <a:r>
              <a:rPr lang="ru-RU" dirty="0" err="1">
                <a:hlinkClick r:id="rId6"/>
              </a:rPr>
              <a:t>Яндекс.Учебник</a:t>
            </a:r>
            <a:r>
              <a:rPr lang="ru-RU" dirty="0" smtClean="0"/>
              <a:t>», </a:t>
            </a:r>
            <a:r>
              <a:rPr lang="ru-RU" dirty="0" smtClean="0">
                <a:hlinkClick r:id="rId7"/>
              </a:rPr>
              <a:t>издательство </a:t>
            </a:r>
            <a:r>
              <a:rPr lang="ru-RU" dirty="0">
                <a:hlinkClick r:id="rId7"/>
              </a:rPr>
              <a:t>«Просвещение</a:t>
            </a:r>
            <a:r>
              <a:rPr lang="ru-RU" dirty="0" smtClean="0">
                <a:hlinkClick r:id="rId7"/>
              </a:rPr>
              <a:t>»</a:t>
            </a:r>
            <a:endParaRPr lang="ru-RU" dirty="0"/>
          </a:p>
          <a:p>
            <a:r>
              <a:rPr lang="ru-RU" dirty="0"/>
              <a:t>«1С», «</a:t>
            </a:r>
            <a:r>
              <a:rPr lang="ru-RU" dirty="0" err="1"/>
              <a:t>Учи.ру</a:t>
            </a:r>
            <a:r>
              <a:rPr lang="ru-RU" dirty="0"/>
              <a:t>», «</a:t>
            </a:r>
            <a:r>
              <a:rPr lang="ru-RU" dirty="0" err="1"/>
              <a:t>Скайенг</a:t>
            </a:r>
            <a:r>
              <a:rPr lang="ru-RU" dirty="0"/>
              <a:t>», «</a:t>
            </a:r>
            <a:r>
              <a:rPr lang="ru-RU" dirty="0" err="1"/>
              <a:t>Кодвардс</a:t>
            </a:r>
            <a:r>
              <a:rPr lang="ru-RU" dirty="0" smtClean="0"/>
              <a:t>»</a:t>
            </a:r>
          </a:p>
          <a:p>
            <a:r>
              <a:rPr lang="ru-RU" dirty="0">
                <a:hlinkClick r:id="rId8"/>
              </a:rPr>
              <a:t>Онлайн-платформа «Мои достижения</a:t>
            </a:r>
            <a:r>
              <a:rPr lang="ru-RU" dirty="0" smtClean="0">
                <a:hlinkClick r:id="rId8"/>
              </a:rPr>
              <a:t>»</a:t>
            </a:r>
            <a:endParaRPr lang="ru-RU" dirty="0" smtClean="0"/>
          </a:p>
          <a:p>
            <a:r>
              <a:rPr lang="ru-RU" dirty="0"/>
              <a:t>Платформа для проведения олимпиад и курсов </a:t>
            </a:r>
            <a:r>
              <a:rPr lang="ru-RU" dirty="0">
                <a:hlinkClick r:id="rId9"/>
              </a:rPr>
              <a:t>«</a:t>
            </a:r>
            <a:r>
              <a:rPr lang="ru-RU" dirty="0" err="1">
                <a:hlinkClick r:id="rId9"/>
              </a:rPr>
              <a:t>Олимпиум</a:t>
            </a:r>
            <a:r>
              <a:rPr lang="ru-RU" dirty="0" smtClean="0">
                <a:hlinkClick r:id="rId9"/>
              </a:rPr>
              <a:t>»</a:t>
            </a:r>
            <a:r>
              <a:rPr lang="ru-RU" dirty="0" smtClean="0"/>
              <a:t>, </a:t>
            </a:r>
            <a:r>
              <a:rPr lang="ru-RU" dirty="0">
                <a:hlinkClick r:id="rId10"/>
              </a:rPr>
              <a:t>«</a:t>
            </a:r>
            <a:r>
              <a:rPr lang="ru-RU" dirty="0" err="1">
                <a:hlinkClick r:id="rId10"/>
              </a:rPr>
              <a:t>Сириус.Онлайн</a:t>
            </a:r>
            <a:r>
              <a:rPr lang="ru-RU" dirty="0">
                <a:hlinkClick r:id="rId10"/>
              </a:rPr>
              <a:t>»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>
                <a:hlinkClick r:id="rId11"/>
              </a:rPr>
              <a:t>«Урок цифры»</a:t>
            </a:r>
            <a:r>
              <a:rPr lang="ru-RU" dirty="0"/>
              <a:t> позволяет школьникам не выходя из дома знакомиться с основами цифровой экономики, цифровых технологий и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407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678"/>
            <a:ext cx="10515600" cy="5650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ЭОР и ЦОР</a:t>
            </a:r>
            <a:endParaRPr lang="ru-RU" b="1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11493062" y="81346"/>
            <a:ext cx="567558" cy="5675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507124" y="648904"/>
            <a:ext cx="11190890" cy="543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u="sng" dirty="0"/>
              <a:t>Русский язык </a:t>
            </a:r>
            <a:endParaRPr lang="ru-RU" sz="2400" b="1" u="sng" dirty="0" smtClean="0"/>
          </a:p>
          <a:p>
            <a:r>
              <a:rPr lang="ru-RU" sz="2400" dirty="0" smtClean="0"/>
              <a:t>http</a:t>
            </a:r>
            <a:r>
              <a:rPr lang="ru-RU" sz="2400" dirty="0"/>
              <a:t>://school-collection.edu.ru/collection/- единая коллекция ЦОР </a:t>
            </a:r>
            <a:endParaRPr lang="ru-RU" sz="2400" dirty="0" smtClean="0"/>
          </a:p>
          <a:p>
            <a:r>
              <a:rPr lang="ru-RU" sz="2400" dirty="0" smtClean="0"/>
              <a:t>http</a:t>
            </a:r>
            <a:r>
              <a:rPr lang="ru-RU" sz="2400" dirty="0"/>
              <a:t>://www.fipi.ru/ – Федеральный институт педагогических измерений (ФИПИ) http://www.rustest.ru – Федеральный центр тестирования ·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u="sng" dirty="0" smtClean="0"/>
              <a:t>Литература</a:t>
            </a:r>
            <a:r>
              <a:rPr lang="ru-RU" sz="2400" u="sng" dirty="0" smtClean="0"/>
              <a:t> </a:t>
            </a:r>
          </a:p>
          <a:p>
            <a:r>
              <a:rPr lang="ru-RU" sz="2400" dirty="0" smtClean="0"/>
              <a:t>http</a:t>
            </a:r>
            <a:r>
              <a:rPr lang="ru-RU" sz="2400" dirty="0"/>
              <a:t>://school-collection.edu.ru/collection/- единая коллекция </a:t>
            </a:r>
            <a:r>
              <a:rPr lang="ru-RU" sz="2400" dirty="0" smtClean="0"/>
              <a:t>ЦОР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http://www.classic-book.ru/ – </a:t>
            </a:r>
            <a:r>
              <a:rPr lang="ru-RU" sz="2400" dirty="0" err="1"/>
              <a:t>Classic</a:t>
            </a:r>
            <a:r>
              <a:rPr lang="ru-RU" sz="2400" dirty="0"/>
              <a:t> </a:t>
            </a:r>
            <a:r>
              <a:rPr lang="ru-RU" sz="2400" dirty="0" err="1"/>
              <a:t>book</a:t>
            </a:r>
            <a:r>
              <a:rPr lang="ru-RU" sz="2400" dirty="0"/>
              <a:t> –электронная библиотека классической литературы http://ilibrary.ru/ – Интернет-библиотека Алексея Комарова ·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u="sng" dirty="0" smtClean="0"/>
              <a:t>История</a:t>
            </a:r>
          </a:p>
          <a:p>
            <a:r>
              <a:rPr lang="ru-RU" sz="2400" dirty="0" smtClean="0"/>
              <a:t>http</a:t>
            </a:r>
            <a:r>
              <a:rPr lang="ru-RU" sz="2400" dirty="0"/>
              <a:t>://rushistory.stsland.ru – история России с древнейших времен до наших дней http://www.museum.ru/- музеи России </a:t>
            </a:r>
            <a:endParaRPr lang="ru-RU" sz="2400" dirty="0" smtClean="0"/>
          </a:p>
          <a:p>
            <a:r>
              <a:rPr lang="ru-RU" sz="2400" dirty="0" smtClean="0"/>
              <a:t>http</a:t>
            </a:r>
            <a:r>
              <a:rPr lang="ru-RU" sz="2400" dirty="0"/>
              <a:t>://www.fipi.ru/ – Федеральный институт педагогических измерений (ФИПИ) http://www.rustest.ru – Федеральный центр тестирования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4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9263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Учитель может использовать программу элективных курсов авторскую, предложенную издательствами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://prosv.ru/static/profil_school</a:t>
            </a:r>
            <a:r>
              <a:rPr lang="ru-RU" dirty="0"/>
              <a:t> - 10-11 класс)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853559"/>
            <a:ext cx="10828283" cy="599089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сайте Института стратегий и образования.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1858" y="3452648"/>
            <a:ext cx="10828283" cy="1548798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Учесть, что количество контрольных и проверочных работ не может превышать 10% от общего количества учебных часов по предмету, при условии, что продолжительность этих работ более 30 минут.</a:t>
            </a: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1858" y="5433847"/>
            <a:ext cx="10828283" cy="935421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При необходимости можно комбинировать контрольные работы разных предметов близких по содержанию.</a:t>
            </a: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7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002"/>
            <a:ext cx="10891345" cy="5965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составления спецификации КИМ ПА и КР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51957" y="835574"/>
            <a:ext cx="11177588" cy="5214938"/>
          </a:xfrm>
        </p:spPr>
        <p:txBody>
          <a:bodyPr>
            <a:noAutofit/>
          </a:bodyPr>
          <a:lstStyle/>
          <a:p>
            <a:pPr algn="just"/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://fipi.ru/metodicheskaya-kopilka/univers-kodifikatory-oko#!/tab/243050673-6</a:t>
            </a:r>
            <a:r>
              <a:rPr lang="en-US" sz="2800" dirty="0" smtClean="0"/>
              <a:t>).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509" b="4438"/>
          <a:stretch/>
        </p:blipFill>
        <p:spPr>
          <a:xfrm>
            <a:off x="551957" y="1797269"/>
            <a:ext cx="11400502" cy="49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9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745" y="1954923"/>
            <a:ext cx="10594427" cy="4540469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dirty="0" smtClean="0"/>
              <a:t>В ПЗ 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В содержании 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В тематическом планировании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6028" y="255259"/>
            <a:ext cx="10972800" cy="15262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Как учесть воспитательную программу в рабочей программе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Управляющая кнопка: далее 1">
            <a:hlinkClick r:id="rId2" action="ppaction://hlinkfile" highlightClick="1"/>
          </p:cNvPr>
          <p:cNvSpPr/>
          <p:nvPr/>
        </p:nvSpPr>
        <p:spPr>
          <a:xfrm>
            <a:off x="2033752" y="1954923"/>
            <a:ext cx="536027" cy="3783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file" highlightClick="1"/>
          </p:cNvPr>
          <p:cNvSpPr/>
          <p:nvPr/>
        </p:nvSpPr>
        <p:spPr>
          <a:xfrm>
            <a:off x="3247696" y="2443655"/>
            <a:ext cx="536028" cy="346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file" highlightClick="1"/>
          </p:cNvPr>
          <p:cNvSpPr/>
          <p:nvPr/>
        </p:nvSpPr>
        <p:spPr>
          <a:xfrm>
            <a:off x="5376041" y="2790497"/>
            <a:ext cx="551793" cy="3941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3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Материально-техническое оборудование учебных кабинетов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83" y="1438440"/>
            <a:ext cx="11634951" cy="51830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Учебное оборудование. </a:t>
            </a:r>
            <a:r>
              <a:rPr lang="ru-RU" dirty="0"/>
              <a:t>Школам теперь нужно определять список оборудования, которое необходимо, чтобы реализовать ООП в соответствии с учебным планом (</a:t>
            </a:r>
            <a:r>
              <a:rPr lang="ru-RU" dirty="0">
                <a:hlinkClick r:id="rId2"/>
              </a:rPr>
              <a:t>п. 35.1</a:t>
            </a:r>
            <a:r>
              <a:rPr lang="ru-RU" dirty="0"/>
              <a:t> ФГОС НОО, </a:t>
            </a:r>
            <a:r>
              <a:rPr lang="ru-RU" dirty="0">
                <a:hlinkClick r:id="rId3"/>
              </a:rPr>
              <a:t>п. 36.1</a:t>
            </a:r>
            <a:r>
              <a:rPr lang="ru-RU" dirty="0"/>
              <a:t> ФГОС ООО). Исключение – оборудование для ООП ООО по отдельным предметным областям. Для них набор определяет стандарт. В остальном новые ФГОС не фиксируют детальных требований к составу учебного оборудования. Когда будете его закупать, можно ориентироваться на перечень средств обучения и воспитания </a:t>
            </a:r>
            <a:r>
              <a:rPr lang="ru-RU" dirty="0">
                <a:latin typeface="Arial Black" panose="020B0A04020102020204" pitchFamily="34" charset="0"/>
              </a:rPr>
              <a:t>(перечень, утв. 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hlinkClick r:id="rId4"/>
              </a:rPr>
              <a:t>приказом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  <a:hlinkClick r:id="rId4"/>
              </a:rPr>
              <a:t>Минпросвещения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hlinkClick r:id="rId4"/>
              </a:rPr>
              <a:t> от 23.08.2021 № 590</a:t>
            </a:r>
            <a:r>
              <a:rPr lang="ru-RU" dirty="0" smtClean="0">
                <a:latin typeface="Arial Black" panose="020B0A04020102020204" pitchFamily="34" charset="0"/>
              </a:rPr>
              <a:t>).</a:t>
            </a:r>
          </a:p>
          <a:p>
            <a:pPr marL="0" indent="0" algn="just">
              <a:buNone/>
            </a:pPr>
            <a:endParaRPr lang="ru-RU" sz="13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dirty="0" smtClean="0"/>
              <a:t>Стандартный </a:t>
            </a:r>
            <a:r>
              <a:rPr lang="ru-RU" dirty="0"/>
              <a:t>комплект лабораторного оборудования по предметам </a:t>
            </a:r>
            <a:r>
              <a:rPr lang="ru-RU" b="1" u="sng" dirty="0"/>
              <a:t>физика, химия и биология </a:t>
            </a:r>
            <a:r>
              <a:rPr lang="ru-RU" dirty="0"/>
              <a:t>можно в примерном перечне (</a:t>
            </a:r>
            <a:r>
              <a:rPr lang="ru-RU" u="sng" dirty="0">
                <a:latin typeface="Arial Black" panose="020B0A04020102020204" pitchFamily="34" charset="0"/>
                <a:hlinkClick r:id="rId5"/>
              </a:rPr>
              <a:t>приложение </a:t>
            </a:r>
            <a:r>
              <a:rPr lang="ru-RU" dirty="0">
                <a:latin typeface="Arial Black" panose="020B0A04020102020204" pitchFamily="34" charset="0"/>
              </a:rPr>
              <a:t>5 к МР из письма </a:t>
            </a:r>
            <a:r>
              <a:rPr lang="ru-RU" dirty="0" err="1">
                <a:latin typeface="Arial Black" panose="020B0A04020102020204" pitchFamily="34" charset="0"/>
              </a:rPr>
              <a:t>Минпросвещения</a:t>
            </a:r>
            <a:r>
              <a:rPr lang="ru-RU" dirty="0">
                <a:latin typeface="Arial Black" panose="020B0A04020102020204" pitchFamily="34" charset="0"/>
              </a:rPr>
              <a:t> от 01.11.2021 № ТВ-1913/02</a:t>
            </a:r>
            <a:r>
              <a:rPr lang="ru-RU" dirty="0"/>
              <a:t>). </a:t>
            </a:r>
            <a:endParaRPr lang="ru-RU" dirty="0">
              <a:latin typeface="Arial Black" panose="020B0A040201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Управляющая кнопка: далее 3">
            <a:hlinkClick r:id="rId6" action="ppaction://hlinkfile" highlightClick="1"/>
          </p:cNvPr>
          <p:cNvSpPr/>
          <p:nvPr/>
        </p:nvSpPr>
        <p:spPr>
          <a:xfrm>
            <a:off x="8749862" y="4146330"/>
            <a:ext cx="614855" cy="4099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7" action="ppaction://hlinkfile" highlightClick="1"/>
          </p:cNvPr>
          <p:cNvSpPr/>
          <p:nvPr/>
        </p:nvSpPr>
        <p:spPr>
          <a:xfrm>
            <a:off x="5906814" y="5975132"/>
            <a:ext cx="677917" cy="4414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0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21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Учебные пособия для курсов, модулей, внеурочной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884" y="2905432"/>
            <a:ext cx="11287432" cy="368448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Учебные пособия. </a:t>
            </a:r>
            <a:r>
              <a:rPr lang="ru-RU" dirty="0"/>
              <a:t>Во ФГОС-2021 установили конкретные требования к форме учебных пособий. Теперь, если обеспечиваете каждого ученика пособием, надо выдать его в печатной форме (</a:t>
            </a:r>
            <a:r>
              <a:rPr lang="ru-RU" dirty="0">
                <a:hlinkClick r:id="rId2"/>
              </a:rPr>
              <a:t>п. 36.1</a:t>
            </a:r>
            <a:r>
              <a:rPr lang="ru-RU" dirty="0"/>
              <a:t> ФГОС НОО, </a:t>
            </a:r>
            <a:r>
              <a:rPr lang="ru-RU" dirty="0">
                <a:hlinkClick r:id="rId3"/>
              </a:rPr>
              <a:t>п. 37.3</a:t>
            </a:r>
            <a:r>
              <a:rPr lang="ru-RU" dirty="0"/>
              <a:t> ФГОС ООО). Дополнительно можно предоставить электронную версию. Все учебные пособия должны быть выпущены организациями из перечня, который утвердили </a:t>
            </a:r>
            <a:r>
              <a:rPr lang="ru-RU" dirty="0">
                <a:hlinkClick r:id="rId4"/>
              </a:rPr>
              <a:t>приказом </a:t>
            </a:r>
            <a:r>
              <a:rPr lang="ru-RU" dirty="0" err="1">
                <a:hlinkClick r:id="rId4"/>
              </a:rPr>
              <a:t>Минобрнауки</a:t>
            </a:r>
            <a:r>
              <a:rPr lang="ru-RU" dirty="0">
                <a:hlinkClick r:id="rId4"/>
              </a:rPr>
              <a:t> от 09.06.2016 № 699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Например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АО «Издательство „Просвещение“», ООО «Издательство ACT», ООО «ДРОФА», ООО «Интеллект-Центр».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768" y="1642889"/>
            <a:ext cx="11449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Теперь школа обязана предоставлять каждому ученику не менее одного учебника или учебного пособия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PT Serif"/>
              </a:rPr>
              <a:t>не только по каждому предмету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. Сделать это нужно будет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PT Serif"/>
              </a:rPr>
              <a:t>также и по курсу или модулю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, которые входят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PT Serif"/>
              </a:rPr>
              <a:t>в обязательную и формируемые части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ООП.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4684"/>
            <a:ext cx="10515600" cy="55722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Цели введения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обновленных ФГОС:</a:t>
            </a:r>
          </a:p>
          <a:p>
            <a:pPr marL="0" indent="0" algn="just">
              <a:buNone/>
            </a:pPr>
            <a:r>
              <a:rPr lang="ru-RU" dirty="0" smtClean="0"/>
              <a:t>1. Единство образовательного пространства на территории РФ: условий и результатов;</a:t>
            </a:r>
          </a:p>
          <a:p>
            <a:pPr marL="0" indent="0" algn="just">
              <a:buNone/>
            </a:pPr>
            <a:r>
              <a:rPr lang="ru-RU" dirty="0" smtClean="0"/>
              <a:t>2. Единство учебной и воспитательной деятельности;</a:t>
            </a:r>
          </a:p>
          <a:p>
            <a:pPr marL="0" indent="0" algn="just">
              <a:buNone/>
            </a:pPr>
            <a:r>
              <a:rPr lang="ru-RU" dirty="0" smtClean="0"/>
              <a:t>3. Вариативность содержания:</a:t>
            </a:r>
          </a:p>
          <a:p>
            <a:pPr marL="725488" indent="0"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базовый-углубленный уровень;</a:t>
            </a:r>
          </a:p>
          <a:p>
            <a:pPr marL="725488" indent="0" algn="just">
              <a:buFont typeface="Wingdings" panose="05000000000000000000" pitchFamily="2" charset="2"/>
              <a:buChar char="ü"/>
            </a:pPr>
            <a:r>
              <a:rPr lang="ru-RU" dirty="0" smtClean="0"/>
              <a:t>часть формируемая участниками образовательных отношений: курсы, модули, учебные предметы, в </a:t>
            </a:r>
            <a:r>
              <a:rPr lang="ru-RU" dirty="0" err="1" smtClean="0"/>
              <a:t>т.ч</a:t>
            </a:r>
            <a:r>
              <a:rPr lang="ru-RU" dirty="0" smtClean="0"/>
              <a:t>. внеурочной деятельности;</a:t>
            </a:r>
          </a:p>
          <a:p>
            <a:pPr marL="725488" indent="0" algn="just">
              <a:buFont typeface="Wingdings" panose="05000000000000000000" pitchFamily="2" charset="2"/>
              <a:buChar char="ü"/>
            </a:pPr>
            <a:r>
              <a:rPr lang="ru-RU" dirty="0" smtClean="0"/>
              <a:t>ИУП.</a:t>
            </a:r>
          </a:p>
          <a:p>
            <a:pPr marL="0" indent="0" algn="just">
              <a:buNone/>
            </a:pPr>
            <a:r>
              <a:rPr lang="ru-RU" dirty="0" smtClean="0"/>
              <a:t>4. Формирование гармоничного физического и психического развития:</a:t>
            </a:r>
          </a:p>
          <a:p>
            <a:pPr marL="0" indent="0" algn="just">
              <a:buNone/>
            </a:pPr>
            <a:r>
              <a:rPr lang="ru-RU" dirty="0" smtClean="0"/>
              <a:t>5. Освоение базовых навыков: когнитивных, социальных, эмоциональных.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Направления личностного развития, отраженные </a:t>
            </a:r>
            <a:br>
              <a:rPr lang="ru-RU" sz="36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в рабочей программе воспитания:</a:t>
            </a:r>
            <a:endParaRPr lang="ru-RU" sz="36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58103" cy="4351338"/>
          </a:xfrm>
        </p:spPr>
        <p:txBody>
          <a:bodyPr/>
          <a:lstStyle/>
          <a:p>
            <a:r>
              <a:rPr lang="ru-RU" dirty="0" smtClean="0"/>
              <a:t>Гражданское;</a:t>
            </a:r>
          </a:p>
          <a:p>
            <a:r>
              <a:rPr lang="ru-RU" dirty="0" smtClean="0"/>
              <a:t>Патриотическое;</a:t>
            </a:r>
          </a:p>
          <a:p>
            <a:r>
              <a:rPr lang="ru-RU" dirty="0" smtClean="0"/>
              <a:t>Духовно-нравственное;</a:t>
            </a:r>
          </a:p>
          <a:p>
            <a:r>
              <a:rPr lang="ru-RU" dirty="0" smtClean="0"/>
              <a:t>Эстетическое;</a:t>
            </a:r>
          </a:p>
          <a:p>
            <a:r>
              <a:rPr lang="ru-RU" dirty="0" smtClean="0"/>
              <a:t>Физическое;</a:t>
            </a:r>
          </a:p>
          <a:p>
            <a:r>
              <a:rPr lang="ru-RU" dirty="0" smtClean="0"/>
              <a:t>Трудовое;</a:t>
            </a:r>
          </a:p>
          <a:p>
            <a:r>
              <a:rPr lang="ru-RU" dirty="0" smtClean="0"/>
              <a:t>Экологическое;</a:t>
            </a:r>
          </a:p>
          <a:p>
            <a:r>
              <a:rPr lang="ru-RU" dirty="0" smtClean="0"/>
              <a:t>Ценность научного познания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61235" y="2427889"/>
            <a:ext cx="5284075" cy="135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! Найти отражение в рабочих программах предметов/курсов/ модулей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0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Структура рабочей программы</a:t>
            </a:r>
            <a:endParaRPr lang="ru-RU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40524"/>
            <a:ext cx="10749455" cy="51364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ПЗ</a:t>
            </a:r>
            <a:r>
              <a:rPr lang="ru-RU" dirty="0" smtClean="0"/>
              <a:t> – </a:t>
            </a:r>
            <a:r>
              <a:rPr lang="ru-RU" i="1" dirty="0" smtClean="0"/>
              <a:t>по нашему локальному акту;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b="1" dirty="0" smtClean="0"/>
              <a:t>. Содержание </a:t>
            </a:r>
          </a:p>
          <a:p>
            <a:pPr marL="0" indent="0">
              <a:buNone/>
            </a:pPr>
            <a:r>
              <a:rPr lang="ru-RU" b="1" dirty="0" smtClean="0"/>
              <a:t>3. Планируемые результаты</a:t>
            </a:r>
          </a:p>
          <a:p>
            <a:pPr marL="0" indent="0">
              <a:buNone/>
            </a:pPr>
            <a:r>
              <a:rPr lang="ru-RU" b="1" dirty="0" smtClean="0"/>
              <a:t>4. Тематическое планирование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Приложения:</a:t>
            </a:r>
            <a:r>
              <a:rPr lang="ru-RU" dirty="0" smtClean="0"/>
              <a:t> * </a:t>
            </a:r>
            <a:r>
              <a:rPr lang="ru-RU" dirty="0" err="1" smtClean="0"/>
              <a:t>ктп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        * </a:t>
            </a:r>
            <a:r>
              <a:rPr lang="ru-RU" dirty="0" err="1" smtClean="0"/>
              <a:t>КИМы</a:t>
            </a:r>
            <a:r>
              <a:rPr lang="ru-RU" dirty="0" smtClean="0"/>
              <a:t> для ПА/ перечень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725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Структура рабочей программы внеурочной деятельности</a:t>
            </a:r>
            <a:endParaRPr lang="ru-RU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3490"/>
            <a:ext cx="10749455" cy="51364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ПЗ</a:t>
            </a:r>
            <a:r>
              <a:rPr lang="ru-RU" dirty="0" smtClean="0"/>
              <a:t> – </a:t>
            </a:r>
            <a:r>
              <a:rPr lang="ru-RU" i="1" dirty="0" smtClean="0"/>
              <a:t>по нашему локальному акту;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b="1" dirty="0" smtClean="0"/>
              <a:t>. Содержание </a:t>
            </a:r>
          </a:p>
          <a:p>
            <a:pPr marL="0" indent="0">
              <a:buNone/>
            </a:pPr>
            <a:r>
              <a:rPr lang="ru-RU" b="1" dirty="0" smtClean="0"/>
              <a:t>3. Планируемые результаты</a:t>
            </a:r>
          </a:p>
          <a:p>
            <a:pPr marL="0" indent="0">
              <a:buNone/>
            </a:pPr>
            <a:r>
              <a:rPr lang="ru-RU" b="1" dirty="0" smtClean="0"/>
              <a:t>4. Тематическое планирование</a:t>
            </a:r>
          </a:p>
          <a:p>
            <a:pPr marL="0" indent="0">
              <a:buNone/>
            </a:pPr>
            <a:r>
              <a:rPr lang="ru-RU" b="1" dirty="0" smtClean="0"/>
              <a:t>5. Формы проведения занятий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Приложения:</a:t>
            </a:r>
            <a:r>
              <a:rPr lang="ru-RU" dirty="0" smtClean="0"/>
              <a:t> * </a:t>
            </a:r>
            <a:r>
              <a:rPr lang="ru-RU" dirty="0" err="1" smtClean="0"/>
              <a:t>ктп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281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174"/>
            <a:ext cx="10515600" cy="659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Содержание РП</a:t>
            </a:r>
            <a:endParaRPr lang="ru-RU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819808"/>
            <a:ext cx="11146220" cy="561252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Содержание</a:t>
            </a:r>
            <a:r>
              <a:rPr lang="ru-RU" dirty="0" smtClean="0"/>
              <a:t> = Требования к результатам ФГОС + концепция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преподавания предметов.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76" t="18427" r="24877" b="36314"/>
          <a:stretch/>
        </p:blipFill>
        <p:spPr>
          <a:xfrm>
            <a:off x="599090" y="1844566"/>
            <a:ext cx="11146220" cy="48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174"/>
            <a:ext cx="10515600" cy="659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Содержание РП</a:t>
            </a:r>
            <a:endParaRPr lang="ru-RU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465" t="-7390" r="1465" b="16656"/>
          <a:stretch/>
        </p:blipFill>
        <p:spPr>
          <a:xfrm>
            <a:off x="3326523" y="1791043"/>
            <a:ext cx="8607973" cy="4846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819808"/>
            <a:ext cx="11146220" cy="561252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</a:t>
            </a:r>
            <a:r>
              <a:rPr lang="ru-RU" dirty="0" smtClean="0"/>
              <a:t>использовать готовые примерные рабочие программы.</a:t>
            </a:r>
          </a:p>
          <a:p>
            <a:pPr fontAlgn="t"/>
            <a:r>
              <a:rPr lang="ru-RU" dirty="0" smtClean="0"/>
              <a:t>Скачать можно на сайтах: </a:t>
            </a:r>
            <a:r>
              <a:rPr lang="ru-RU" b="1" dirty="0">
                <a:hlinkClick r:id="rId3"/>
              </a:rPr>
              <a:t/>
            </a:r>
            <a:br>
              <a:rPr lang="ru-RU" b="1" dirty="0">
                <a:hlinkClick r:id="rId3"/>
              </a:rPr>
            </a:br>
            <a:r>
              <a:rPr lang="en-US" b="1" dirty="0" smtClean="0">
                <a:hlinkClick r:id="rId3"/>
              </a:rPr>
              <a:t>fgosreestr.ru</a:t>
            </a:r>
            <a:r>
              <a:rPr lang="ru-RU" b="1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/>
              <a:t>можно </a:t>
            </a:r>
            <a:r>
              <a:rPr lang="ru-RU" dirty="0" smtClean="0"/>
              <a:t> скачать в </a:t>
            </a:r>
            <a:r>
              <a:rPr lang="en-US" dirty="0" smtClean="0"/>
              <a:t>word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 smtClean="0">
                <a:hlinkClick r:id="rId4"/>
              </a:rPr>
              <a:t>edsoo.ru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4202" r="1250" b="4418"/>
          <a:stretch/>
        </p:blipFill>
        <p:spPr>
          <a:xfrm>
            <a:off x="3326523" y="2128345"/>
            <a:ext cx="8910076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0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сайта </a:t>
            </a:r>
            <a:r>
              <a:rPr lang="en-US" b="1" dirty="0" smtClean="0">
                <a:hlinkClick r:id="rId2"/>
              </a:rPr>
              <a:t>edsoo.ru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792" t="4248" r="7292" b="4141"/>
          <a:stretch/>
        </p:blipFill>
        <p:spPr>
          <a:xfrm>
            <a:off x="838199" y="945932"/>
            <a:ext cx="10765221" cy="5785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03" t="4417" b="4634"/>
          <a:stretch/>
        </p:blipFill>
        <p:spPr>
          <a:xfrm>
            <a:off x="583324" y="945932"/>
            <a:ext cx="11240814" cy="5785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4418" b="11745"/>
          <a:stretch/>
        </p:blipFill>
        <p:spPr>
          <a:xfrm>
            <a:off x="472965" y="945933"/>
            <a:ext cx="11351174" cy="5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041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https://edsoo.ru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37" y="930166"/>
            <a:ext cx="11382703" cy="5246797"/>
          </a:xfrm>
        </p:spPr>
        <p:txBody>
          <a:bodyPr/>
          <a:lstStyle/>
          <a:p>
            <a:r>
              <a:rPr lang="ru-RU" dirty="0" smtClean="0"/>
              <a:t>Для вопросов, для ссылок в тематическом планировании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88" t="5496" r="1250" b="5065"/>
          <a:stretch/>
        </p:blipFill>
        <p:spPr>
          <a:xfrm>
            <a:off x="769474" y="1393852"/>
            <a:ext cx="10420271" cy="5362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279" b="4696"/>
          <a:stretch/>
        </p:blipFill>
        <p:spPr>
          <a:xfrm>
            <a:off x="705678" y="1393853"/>
            <a:ext cx="10484068" cy="5362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5280" b="5271"/>
          <a:stretch/>
        </p:blipFill>
        <p:spPr>
          <a:xfrm>
            <a:off x="705678" y="1393852"/>
            <a:ext cx="10488996" cy="52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486</Words>
  <Application>Microsoft Office PowerPoint</Application>
  <PresentationFormat>Произвольный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Педсовет «Особенности, введение и содержание обновленных ФГОС НОО и ООО» Рабочие программы по обновленным  ФГОС НОО и ФГОС ООО</vt:lpstr>
      <vt:lpstr>Слайд 2</vt:lpstr>
      <vt:lpstr>Направления личностного развития, отраженные  в рабочей программе воспитания:</vt:lpstr>
      <vt:lpstr>Структура рабочей программы</vt:lpstr>
      <vt:lpstr>Структура рабочей программы внеурочной деятельности</vt:lpstr>
      <vt:lpstr>Содержание РП</vt:lpstr>
      <vt:lpstr>Содержание РП</vt:lpstr>
      <vt:lpstr>Использование сайта edsoo.ru</vt:lpstr>
      <vt:lpstr>https://edsoo.ru</vt:lpstr>
      <vt:lpstr>Тематическое планирование</vt:lpstr>
      <vt:lpstr>https://rosuchebnik.ru/material/40-saytov-kotorye-oblegchat-rabotu-uchitelya/ </vt:lpstr>
      <vt:lpstr>ЭОР и ЦОР</vt:lpstr>
      <vt:lpstr>Учитель может использовать программу элективных курсов авторскую, предложенную издательствами  https://prosv.ru/static/profil_school - 10-11 класс)</vt:lpstr>
      <vt:lpstr>Для составления спецификации КИМ ПА и КР</vt:lpstr>
      <vt:lpstr>Как учесть воспитательную программу в рабочей программе</vt:lpstr>
      <vt:lpstr>Материально-техническое оборудование учебных кабинетов</vt:lpstr>
      <vt:lpstr>Учебные пособия для курсов, модулей,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https://fipi.ru/metodicheskaya-kopilka/univers-kodifikatory-oko#!/tab/243050673-6).</dc:title>
  <dc:creator>User</dc:creator>
  <cp:lastModifiedBy>Admin</cp:lastModifiedBy>
  <cp:revision>23</cp:revision>
  <dcterms:created xsi:type="dcterms:W3CDTF">2022-03-26T20:16:17Z</dcterms:created>
  <dcterms:modified xsi:type="dcterms:W3CDTF">2022-05-19T12:25:55Z</dcterms:modified>
</cp:coreProperties>
</file>